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5.xml" ContentType="application/vnd.openxmlformats-officedocument.themeOverride+xml"/>
  <Override PartName="/ppt/embeddings/oleObject1.bin" ContentType="application/vnd.openxmlformats-officedocument.oleObject"/>
  <Override PartName="/ppt/charts/chart2.xml" ContentType="application/vnd.openxmlformats-officedocument.drawingml.chart+xml"/>
  <Override PartName="/ppt/theme/themeOverride6.xml" ContentType="application/vnd.openxmlformats-officedocument.themeOverride+xml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2" r:id="rId3"/>
    <p:sldId id="292" r:id="rId4"/>
    <p:sldId id="308" r:id="rId5"/>
    <p:sldId id="293" r:id="rId6"/>
    <p:sldId id="309" r:id="rId7"/>
    <p:sldId id="294" r:id="rId8"/>
    <p:sldId id="295" r:id="rId9"/>
    <p:sldId id="296" r:id="rId10"/>
    <p:sldId id="307" r:id="rId11"/>
    <p:sldId id="300" r:id="rId12"/>
    <p:sldId id="301" r:id="rId13"/>
    <p:sldId id="302" r:id="rId14"/>
    <p:sldId id="303" r:id="rId15"/>
  </p:sldIdLst>
  <p:sldSz cx="9144000" cy="6858000" type="screen4x3"/>
  <p:notesSz cx="6669088" cy="97536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8004C"/>
    <a:srgbClr val="44D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19" autoAdjust="0"/>
    <p:restoredTop sz="94666"/>
  </p:normalViewPr>
  <p:slideViewPr>
    <p:cSldViewPr>
      <p:cViewPr varScale="1">
        <p:scale>
          <a:sx n="82" d="100"/>
          <a:sy n="82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l-GR" sz="2000" b="1" i="0" baseline="0" dirty="0" smtClean="0">
                <a:effectLst/>
              </a:rPr>
              <a:t>Στοιχεία Προϋπολογισμών Δωδεκαετίας  2006 - 2017</a:t>
            </a:r>
            <a:endParaRPr lang="el-GR" sz="2000" dirty="0">
              <a:effectLst/>
            </a:endParaRPr>
          </a:p>
        </c:rich>
      </c:tx>
      <c:layout>
        <c:manualLayout>
          <c:xMode val="edge"/>
          <c:yMode val="edge"/>
          <c:x val="0.149418319237873"/>
          <c:y val="0.00253051174534828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7007073810896"/>
          <c:y val="0.162950080269093"/>
          <c:w val="0.687938032136227"/>
          <c:h val="0.817632444002752"/>
        </c:manualLayout>
      </c:layout>
      <c:pie3DChart>
        <c:varyColors val="1"/>
        <c:ser>
          <c:idx val="0"/>
          <c:order val="0"/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0.116647103139885"/>
                  <c:y val="-0.258347507115614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14</a:t>
                    </a:r>
                    <a:r>
                      <a:rPr lang="el-GR" sz="2000" b="1" dirty="0" smtClean="0"/>
                      <a:t>8</a:t>
                    </a:r>
                    <a:r>
                      <a:rPr lang="en-US" sz="2000" b="1" dirty="0" smtClean="0"/>
                      <a:t> </a:t>
                    </a:r>
                    <a:r>
                      <a:rPr lang="en-US" sz="2000" b="1" dirty="0"/>
                      <a:t>M Euro, </a:t>
                    </a:r>
                  </a:p>
                  <a:p>
                    <a:r>
                      <a:rPr lang="en-US" sz="2000" b="1" dirty="0" smtClean="0"/>
                      <a:t>80%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75712182318674"/>
                  <c:y val="-0.036622582371378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baseline="0"/>
                      <a:t>7 M Euro</a:t>
                    </a:r>
                    <a:r>
                      <a:rPr lang="en-US" sz="2000" b="1"/>
                      <a:t>, </a:t>
                    </a:r>
                  </a:p>
                  <a:p>
                    <a:r>
                      <a:rPr lang="en-US" sz="2000" b="1"/>
                      <a:t>5%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3853528725576"/>
                  <c:y val="0.0466216905930717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26 M Euro, </a:t>
                    </a:r>
                  </a:p>
                  <a:p>
                    <a:r>
                      <a:rPr lang="en-US" sz="2000" b="1" dirty="0" smtClean="0"/>
                      <a:t>15%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'[Chart in Microsoft Office PowerPoint.xlsx]fig 1'!$G$53:$I$53</c:f>
              <c:strCache>
                <c:ptCount val="3"/>
                <c:pt idx="0">
                  <c:v>Ευρωπαϊκά Έργα</c:v>
                </c:pt>
                <c:pt idx="1">
                  <c:v>Εθνικά Έργα</c:v>
                </c:pt>
                <c:pt idx="2">
                  <c:v>Έργα Παροχής Ερευνητικών Υπηρεσιών</c:v>
                </c:pt>
              </c:strCache>
            </c:strRef>
          </c:cat>
          <c:val>
            <c:numRef>
              <c:f>'[Chart in Microsoft Office PowerPoint.xlsx]fig 1'!$G$54:$I$54</c:f>
              <c:numCache>
                <c:formatCode>#,##0.00</c:formatCode>
                <c:ptCount val="3"/>
                <c:pt idx="0">
                  <c:v>1.4606019103E8</c:v>
                </c:pt>
                <c:pt idx="1">
                  <c:v>6.98346605E6</c:v>
                </c:pt>
                <c:pt idx="2">
                  <c:v>2.585629693E7</c:v>
                </c:pt>
              </c:numCache>
            </c:numRef>
          </c:val>
        </c:ser>
        <c:ser>
          <c:idx val="1"/>
          <c:order val="1"/>
          <c:cat>
            <c:strRef>
              <c:f>'[Chart in Microsoft Office PowerPoint.xlsx]fig 1'!$G$53:$I$53</c:f>
              <c:strCache>
                <c:ptCount val="3"/>
                <c:pt idx="0">
                  <c:v>Ευρωπαϊκά Έργα</c:v>
                </c:pt>
                <c:pt idx="1">
                  <c:v>Εθνικά Έργα</c:v>
                </c:pt>
                <c:pt idx="2">
                  <c:v>Έργα Παροχής Ερευνητικών Υπηρεσιών</c:v>
                </c:pt>
              </c:strCache>
            </c:strRef>
          </c:cat>
          <c:val>
            <c:numRef>
              <c:f>'[Chart in Microsoft Office PowerPoint.xlsx]fig 1'!$G$55:$I$55</c:f>
              <c:numCache>
                <c:formatCode>0.00%</c:formatCode>
                <c:ptCount val="3"/>
                <c:pt idx="0">
                  <c:v>0.81643503956315</c:v>
                </c:pt>
                <c:pt idx="1">
                  <c:v>0.0390355944396142</c:v>
                </c:pt>
                <c:pt idx="2">
                  <c:v>0.144529365997236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00902024399727812"/>
          <c:y val="0.921671900912999"/>
          <c:w val="0.988132351511616"/>
          <c:h val="0.0699099992443595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671779442203871"/>
          <c:y val="0.139908758288007"/>
          <c:w val="0.885667584234897"/>
          <c:h val="0.7767939730725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in Microsoft Office PowerPoint.xlsx]coordinating'!$B$16</c:f>
              <c:strCache>
                <c:ptCount val="1"/>
                <c:pt idx="0">
                  <c:v>Συμμετοχή ΕΠΙΣΕΥ ως συντονιστής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Office PowerPoint.xlsx]coordinating'!$A$17:$A$28</c:f>
              <c:strCach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strCache>
            </c:strRef>
          </c:cat>
          <c:val>
            <c:numRef>
              <c:f>'[Chart in Microsoft Office PowerPoint.xlsx]coordinating'!$B$17:$B$28</c:f>
              <c:numCache>
                <c:formatCode>General</c:formatCode>
                <c:ptCount val="12"/>
                <c:pt idx="0">
                  <c:v>12.0</c:v>
                </c:pt>
                <c:pt idx="1">
                  <c:v>10.0</c:v>
                </c:pt>
                <c:pt idx="2">
                  <c:v>16.0</c:v>
                </c:pt>
                <c:pt idx="3">
                  <c:v>6.0</c:v>
                </c:pt>
                <c:pt idx="4">
                  <c:v>2.0</c:v>
                </c:pt>
                <c:pt idx="5">
                  <c:v>5.0</c:v>
                </c:pt>
                <c:pt idx="6">
                  <c:v>3.0</c:v>
                </c:pt>
                <c:pt idx="7">
                  <c:v>10.0</c:v>
                </c:pt>
                <c:pt idx="8">
                  <c:v>7.0</c:v>
                </c:pt>
                <c:pt idx="9">
                  <c:v>6.0</c:v>
                </c:pt>
                <c:pt idx="10">
                  <c:v>8.0</c:v>
                </c:pt>
                <c:pt idx="11">
                  <c:v>12.0</c:v>
                </c:pt>
              </c:numCache>
            </c:numRef>
          </c:val>
        </c:ser>
        <c:ser>
          <c:idx val="1"/>
          <c:order val="1"/>
          <c:tx>
            <c:strRef>
              <c:f>'[Chart in Microsoft Office PowerPoint.xlsx]coordinating'!$C$16</c:f>
              <c:strCache>
                <c:ptCount val="1"/>
                <c:pt idx="0">
                  <c:v>Απλή συμμετοχή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010384833019516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Office PowerPoint.xlsx]coordinating'!$A$17:$A$28</c:f>
              <c:strCach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strCache>
            </c:strRef>
          </c:cat>
          <c:val>
            <c:numRef>
              <c:f>'[Chart in Microsoft Office PowerPoint.xlsx]coordinating'!$C$17:$C$28</c:f>
              <c:numCache>
                <c:formatCode>General</c:formatCode>
                <c:ptCount val="12"/>
                <c:pt idx="0">
                  <c:v>96.0</c:v>
                </c:pt>
                <c:pt idx="1">
                  <c:v>33.0</c:v>
                </c:pt>
                <c:pt idx="2">
                  <c:v>33.0</c:v>
                </c:pt>
                <c:pt idx="3">
                  <c:v>23.0</c:v>
                </c:pt>
                <c:pt idx="4">
                  <c:v>40.0</c:v>
                </c:pt>
                <c:pt idx="5">
                  <c:v>26.0</c:v>
                </c:pt>
                <c:pt idx="6">
                  <c:v>37.0</c:v>
                </c:pt>
                <c:pt idx="7">
                  <c:v>46.0</c:v>
                </c:pt>
                <c:pt idx="8">
                  <c:v>26.0</c:v>
                </c:pt>
                <c:pt idx="9">
                  <c:v>35.0</c:v>
                </c:pt>
                <c:pt idx="10">
                  <c:v>37.0</c:v>
                </c:pt>
                <c:pt idx="11">
                  <c:v>31.0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78622568"/>
        <c:axId val="-2078618952"/>
      </c:barChart>
      <c:catAx>
        <c:axId val="-2078622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618952"/>
        <c:crosses val="autoZero"/>
        <c:auto val="1"/>
        <c:lblAlgn val="ctr"/>
        <c:lblOffset val="100"/>
        <c:noMultiLvlLbl val="0"/>
      </c:catAx>
      <c:valAx>
        <c:axId val="-2078618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622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224637088106214"/>
          <c:y val="0.301793217792031"/>
          <c:w val="0.744283321717712"/>
          <c:h val="0.2575492591895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gif"/><Relationship Id="rId1" Type="http://schemas.openxmlformats.org/officeDocument/2006/relationships/image" Target="../media/image3.jpg"/><Relationship Id="rId2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gif"/><Relationship Id="rId1" Type="http://schemas.openxmlformats.org/officeDocument/2006/relationships/image" Target="../media/image3.jpg"/><Relationship Id="rId2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DB4372-B390-CA41-B824-318C98C02C59}" type="doc">
      <dgm:prSet loTypeId="urn:microsoft.com/office/officeart/2005/8/layout/p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E394B4-D417-3A40-86B0-72CDA5BE519F}">
      <dgm:prSet phldrT="[Text]" custT="1"/>
      <dgm:spPr/>
      <dgm:t>
        <a:bodyPr/>
        <a:lstStyle/>
        <a:p>
          <a:r>
            <a:rPr lang="el-GR" sz="1600" dirty="0" smtClean="0"/>
            <a:t>Το πρώτο και μεγαλύτερο Πανεπιστημιακό Ερευνητικό Ινστιτούτο</a:t>
          </a:r>
          <a:endParaRPr lang="en-US" sz="1600" dirty="0"/>
        </a:p>
      </dgm:t>
    </dgm:pt>
    <dgm:pt modelId="{FBFF0AAE-FEA4-CA43-A1FC-CF5B08884C6F}" type="parTrans" cxnId="{C0F1BB37-824B-8840-83E0-122AC585BE2C}">
      <dgm:prSet/>
      <dgm:spPr/>
      <dgm:t>
        <a:bodyPr/>
        <a:lstStyle/>
        <a:p>
          <a:endParaRPr lang="en-US"/>
        </a:p>
      </dgm:t>
    </dgm:pt>
    <dgm:pt modelId="{6926B64B-1E39-A044-ABA6-1C16A9C2DAEF}" type="sibTrans" cxnId="{C0F1BB37-824B-8840-83E0-122AC585BE2C}">
      <dgm:prSet/>
      <dgm:spPr/>
      <dgm:t>
        <a:bodyPr/>
        <a:lstStyle/>
        <a:p>
          <a:endParaRPr lang="en-US"/>
        </a:p>
      </dgm:t>
    </dgm:pt>
    <dgm:pt modelId="{F4E9C691-D23C-FC41-B8FF-7132A7E0C66A}">
      <dgm:prSet phldrT="[Text]" custT="1"/>
      <dgm:spPr/>
      <dgm:t>
        <a:bodyPr/>
        <a:lstStyle/>
        <a:p>
          <a:r>
            <a:rPr lang="el-GR" sz="1600" dirty="0" smtClean="0"/>
            <a:t>Ερευνητικός Βραχίονας της Σχολής Ηλεκτρολόγων Μηχανικών και Μηχανικών Υπολογιστών ΕΜΠ</a:t>
          </a:r>
          <a:endParaRPr lang="en-US" sz="1600" dirty="0"/>
        </a:p>
      </dgm:t>
    </dgm:pt>
    <dgm:pt modelId="{F5CDE60D-66C4-4441-91DA-E3AFD8776809}" type="parTrans" cxnId="{E53364D0-F295-4847-92CB-876A1F0BFAAB}">
      <dgm:prSet/>
      <dgm:spPr/>
      <dgm:t>
        <a:bodyPr/>
        <a:lstStyle/>
        <a:p>
          <a:endParaRPr lang="en-US"/>
        </a:p>
      </dgm:t>
    </dgm:pt>
    <dgm:pt modelId="{FE249101-0DAD-7C4B-8152-EE31CA7E2AA0}" type="sibTrans" cxnId="{E53364D0-F295-4847-92CB-876A1F0BFAAB}">
      <dgm:prSet/>
      <dgm:spPr/>
      <dgm:t>
        <a:bodyPr/>
        <a:lstStyle/>
        <a:p>
          <a:endParaRPr lang="en-US"/>
        </a:p>
      </dgm:t>
    </dgm:pt>
    <dgm:pt modelId="{B82CB104-4DB6-5247-9DF9-7202797B86D6}">
      <dgm:prSet phldrT="[Text]" custT="1"/>
      <dgm:spPr/>
      <dgm:t>
        <a:bodyPr/>
        <a:lstStyle/>
        <a:p>
          <a:r>
            <a:rPr lang="el-GR" sz="1600" dirty="0" smtClean="0"/>
            <a:t>Χαρακτηριστική ποικιλομορφία των  πολλών ερευνητικών και αναπτυξιακών έργων της ΣΗΜΜΥ</a:t>
          </a:r>
          <a:endParaRPr lang="en-US" sz="1600" dirty="0"/>
        </a:p>
      </dgm:t>
    </dgm:pt>
    <dgm:pt modelId="{24BFF393-D3B5-F046-8825-D0B224632F97}" type="parTrans" cxnId="{BFF78CE6-F07E-6A40-94D5-DD97CAC94A7B}">
      <dgm:prSet/>
      <dgm:spPr/>
      <dgm:t>
        <a:bodyPr/>
        <a:lstStyle/>
        <a:p>
          <a:endParaRPr lang="en-US"/>
        </a:p>
      </dgm:t>
    </dgm:pt>
    <dgm:pt modelId="{4A3BA7AC-0B95-A345-9F2A-6BFBA5D1BA4C}" type="sibTrans" cxnId="{BFF78CE6-F07E-6A40-94D5-DD97CAC94A7B}">
      <dgm:prSet/>
      <dgm:spPr/>
      <dgm:t>
        <a:bodyPr/>
        <a:lstStyle/>
        <a:p>
          <a:endParaRPr lang="en-US"/>
        </a:p>
      </dgm:t>
    </dgm:pt>
    <dgm:pt modelId="{1AB4A48A-CF51-F143-96FE-EA3384FE5405}">
      <dgm:prSet phldrT="[Text]" custT="1"/>
      <dgm:spPr/>
      <dgm:t>
        <a:bodyPr/>
        <a:lstStyle/>
        <a:p>
          <a:r>
            <a:rPr lang="el-GR" sz="1600" dirty="0" smtClean="0"/>
            <a:t>Ερευνητικά Έργα  -Ευρωπαϊκά (πρωτίστως</a:t>
          </a:r>
          <a:r>
            <a:rPr lang="en-US" sz="1600" dirty="0" smtClean="0"/>
            <a:t>)</a:t>
          </a:r>
          <a:r>
            <a:rPr lang="el-GR" sz="1600" dirty="0" smtClean="0"/>
            <a:t>   &amp; Εθνικά / Έργα Παροχής Επιστημονικών Υπηρεσιών</a:t>
          </a:r>
          <a:endParaRPr lang="en-US" sz="1600" dirty="0"/>
        </a:p>
      </dgm:t>
    </dgm:pt>
    <dgm:pt modelId="{A5F2A3EC-AE16-D549-82EE-3200E2A3C144}" type="parTrans" cxnId="{472ED8D4-19B1-8C4A-BEA0-C399DCA95C48}">
      <dgm:prSet/>
      <dgm:spPr/>
      <dgm:t>
        <a:bodyPr/>
        <a:lstStyle/>
        <a:p>
          <a:endParaRPr lang="en-US"/>
        </a:p>
      </dgm:t>
    </dgm:pt>
    <dgm:pt modelId="{7204D13E-68E5-F445-AB43-26A13616BC5D}" type="sibTrans" cxnId="{472ED8D4-19B1-8C4A-BEA0-C399DCA95C48}">
      <dgm:prSet/>
      <dgm:spPr/>
      <dgm:t>
        <a:bodyPr/>
        <a:lstStyle/>
        <a:p>
          <a:endParaRPr lang="en-US"/>
        </a:p>
      </dgm:t>
    </dgm:pt>
    <dgm:pt modelId="{017B2F0A-5474-A34B-A17F-1D22CDB1CA32}" type="pres">
      <dgm:prSet presAssocID="{70DB4372-B390-CA41-B824-318C98C02C5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E0F8D7-8055-E242-B963-A5D3564B2065}" type="pres">
      <dgm:prSet presAssocID="{EAE394B4-D417-3A40-86B0-72CDA5BE519F}" presName="compNode" presStyleCnt="0"/>
      <dgm:spPr/>
    </dgm:pt>
    <dgm:pt modelId="{69CA7DF4-F9C9-9643-892C-F28007E8AA2A}" type="pres">
      <dgm:prSet presAssocID="{EAE394B4-D417-3A40-86B0-72CDA5BE519F}" presName="pictRect" presStyleLbl="node1" presStyleIdx="0" presStyleCnt="4" custLinFactY="100000" custLinFactNeighborX="-6671" custLinFactNeighborY="15622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l-GR"/>
        </a:p>
      </dgm:t>
    </dgm:pt>
    <dgm:pt modelId="{89FACDB9-A2CA-3641-B652-5EDF829A808D}" type="pres">
      <dgm:prSet presAssocID="{EAE394B4-D417-3A40-86B0-72CDA5BE519F}" presName="textRect" presStyleLbl="revTx" presStyleIdx="0" presStyleCnt="4" custScaleX="222564" custLinFactY="234629" custLinFactNeighborX="-15939" custLinFactNeighborY="3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55957-025A-4B42-B286-2AF188A1B031}" type="pres">
      <dgm:prSet presAssocID="{6926B64B-1E39-A044-ABA6-1C16A9C2DAE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E6FE1E2-7CEA-A748-AEDB-BBD32A5393E9}" type="pres">
      <dgm:prSet presAssocID="{F4E9C691-D23C-FC41-B8FF-7132A7E0C66A}" presName="compNode" presStyleCnt="0"/>
      <dgm:spPr/>
    </dgm:pt>
    <dgm:pt modelId="{9F3BAB39-91C1-914E-A409-1E5F3BC2B333}" type="pres">
      <dgm:prSet presAssocID="{F4E9C691-D23C-FC41-B8FF-7132A7E0C66A}" presName="pictRect" presStyleLbl="node1" presStyleIdx="1" presStyleCnt="4" custLinFactX="-100000" custLinFactNeighborX="-167854" custLinFactNeighborY="2182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</dgm:pt>
    <dgm:pt modelId="{A8D81222-4BAD-8040-A6E0-3EEC393C858D}" type="pres">
      <dgm:prSet presAssocID="{F4E9C691-D23C-FC41-B8FF-7132A7E0C66A}" presName="textRect" presStyleLbl="revTx" presStyleIdx="1" presStyleCnt="4" custScaleX="269715" custScaleY="151675" custLinFactX="-100000" custLinFactNeighborX="-163625" custLinFactNeighborY="97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CED9FB-FF8B-8A4F-ABB8-AB4746FC1B7E}" type="pres">
      <dgm:prSet presAssocID="{FE249101-0DAD-7C4B-8152-EE31CA7E2AA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24C019B-35BC-4041-80DF-C9CF068F7690}" type="pres">
      <dgm:prSet presAssocID="{B82CB104-4DB6-5247-9DF9-7202797B86D6}" presName="compNode" presStyleCnt="0"/>
      <dgm:spPr/>
    </dgm:pt>
    <dgm:pt modelId="{1AF552B0-3D1B-6E45-AC56-806217A79241}" type="pres">
      <dgm:prSet presAssocID="{B82CB104-4DB6-5247-9DF9-7202797B86D6}" presName="pictRect" presStyleLbl="node1" presStyleIdx="2" presStyleCnt="4" custLinFactX="40707" custLinFactY="-60446" custLinFactNeighborX="100000" custLinFactNeighborY="-1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5C96F706-DEE7-6641-81BF-7620FF86B83B}" type="pres">
      <dgm:prSet presAssocID="{B82CB104-4DB6-5247-9DF9-7202797B86D6}" presName="textRect" presStyleLbl="revTx" presStyleIdx="2" presStyleCnt="4" custScaleX="298216" custScaleY="126969" custLinFactX="39030" custLinFactY="-100000" custLinFactNeighborX="100000" custLinFactNeighborY="-1528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B38E14-7718-E34B-B6E5-7AD84B7F07A1}" type="pres">
      <dgm:prSet presAssocID="{4A3BA7AC-0B95-A345-9F2A-6BFBA5D1BA4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28AE7B3-55BC-034B-A4C5-DBAE96F63DEF}" type="pres">
      <dgm:prSet presAssocID="{1AB4A48A-CF51-F143-96FE-EA3384FE5405}" presName="compNode" presStyleCnt="0"/>
      <dgm:spPr/>
    </dgm:pt>
    <dgm:pt modelId="{BA855B37-5AD5-2F4E-AE79-5655A006018F}" type="pres">
      <dgm:prSet presAssocID="{1AB4A48A-CF51-F143-96FE-EA3384FE5405}" presName="pictRect" presStyleLbl="node1" presStyleIdx="3" presStyleCnt="4" custLinFactX="40707" custLinFactNeighborX="100000" custLinFactNeighborY="-9471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  <dgm:t>
        <a:bodyPr/>
        <a:lstStyle/>
        <a:p>
          <a:endParaRPr lang="en-US"/>
        </a:p>
      </dgm:t>
    </dgm:pt>
    <dgm:pt modelId="{04D413B1-96D1-6E4A-9692-7AC771B40AD3}" type="pres">
      <dgm:prSet presAssocID="{1AB4A48A-CF51-F143-96FE-EA3384FE5405}" presName="textRect" presStyleLbl="revTx" presStyleIdx="3" presStyleCnt="4" custScaleX="296330" custLinFactX="38087" custLinFactY="-44277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BF2BE3-58D4-8347-8EA3-8368B0E1D90C}" type="presOf" srcId="{6926B64B-1E39-A044-ABA6-1C16A9C2DAEF}" destId="{C6A55957-025A-4B42-B286-2AF188A1B031}" srcOrd="0" destOrd="0" presId="urn:microsoft.com/office/officeart/2005/8/layout/pList1"/>
    <dgm:cxn modelId="{3D9ADD6B-A927-5B47-ACCB-B7C7269C2FD5}" type="presOf" srcId="{FE249101-0DAD-7C4B-8152-EE31CA7E2AA0}" destId="{D7CED9FB-FF8B-8A4F-ABB8-AB4746FC1B7E}" srcOrd="0" destOrd="0" presId="urn:microsoft.com/office/officeart/2005/8/layout/pList1"/>
    <dgm:cxn modelId="{FAFAED15-9466-6649-AC56-CDD0168EC41F}" type="presOf" srcId="{70DB4372-B390-CA41-B824-318C98C02C59}" destId="{017B2F0A-5474-A34B-A17F-1D22CDB1CA32}" srcOrd="0" destOrd="0" presId="urn:microsoft.com/office/officeart/2005/8/layout/pList1"/>
    <dgm:cxn modelId="{1A1DF39E-4EC2-D94C-B085-5E20977B1548}" type="presOf" srcId="{F4E9C691-D23C-FC41-B8FF-7132A7E0C66A}" destId="{A8D81222-4BAD-8040-A6E0-3EEC393C858D}" srcOrd="0" destOrd="0" presId="urn:microsoft.com/office/officeart/2005/8/layout/pList1"/>
    <dgm:cxn modelId="{BFF78CE6-F07E-6A40-94D5-DD97CAC94A7B}" srcId="{70DB4372-B390-CA41-B824-318C98C02C59}" destId="{B82CB104-4DB6-5247-9DF9-7202797B86D6}" srcOrd="2" destOrd="0" parTransId="{24BFF393-D3B5-F046-8825-D0B224632F97}" sibTransId="{4A3BA7AC-0B95-A345-9F2A-6BFBA5D1BA4C}"/>
    <dgm:cxn modelId="{C0F1BB37-824B-8840-83E0-122AC585BE2C}" srcId="{70DB4372-B390-CA41-B824-318C98C02C59}" destId="{EAE394B4-D417-3A40-86B0-72CDA5BE519F}" srcOrd="0" destOrd="0" parTransId="{FBFF0AAE-FEA4-CA43-A1FC-CF5B08884C6F}" sibTransId="{6926B64B-1E39-A044-ABA6-1C16A9C2DAEF}"/>
    <dgm:cxn modelId="{E53364D0-F295-4847-92CB-876A1F0BFAAB}" srcId="{70DB4372-B390-CA41-B824-318C98C02C59}" destId="{F4E9C691-D23C-FC41-B8FF-7132A7E0C66A}" srcOrd="1" destOrd="0" parTransId="{F5CDE60D-66C4-4441-91DA-E3AFD8776809}" sibTransId="{FE249101-0DAD-7C4B-8152-EE31CA7E2AA0}"/>
    <dgm:cxn modelId="{90E1DDC1-C0FF-4B49-9188-3A1CFD97DF5E}" type="presOf" srcId="{B82CB104-4DB6-5247-9DF9-7202797B86D6}" destId="{5C96F706-DEE7-6641-81BF-7620FF86B83B}" srcOrd="0" destOrd="0" presId="urn:microsoft.com/office/officeart/2005/8/layout/pList1"/>
    <dgm:cxn modelId="{D53A4CE2-4FB4-364B-A4B2-A77F05CD4164}" type="presOf" srcId="{1AB4A48A-CF51-F143-96FE-EA3384FE5405}" destId="{04D413B1-96D1-6E4A-9692-7AC771B40AD3}" srcOrd="0" destOrd="0" presId="urn:microsoft.com/office/officeart/2005/8/layout/pList1"/>
    <dgm:cxn modelId="{44222959-B230-0A4F-A942-EE05F9E620CC}" type="presOf" srcId="{EAE394B4-D417-3A40-86B0-72CDA5BE519F}" destId="{89FACDB9-A2CA-3641-B652-5EDF829A808D}" srcOrd="0" destOrd="0" presId="urn:microsoft.com/office/officeart/2005/8/layout/pList1"/>
    <dgm:cxn modelId="{B878373F-717B-8448-81BB-4530AB5DDD28}" type="presOf" srcId="{4A3BA7AC-0B95-A345-9F2A-6BFBA5D1BA4C}" destId="{BDB38E14-7718-E34B-B6E5-7AD84B7F07A1}" srcOrd="0" destOrd="0" presId="urn:microsoft.com/office/officeart/2005/8/layout/pList1"/>
    <dgm:cxn modelId="{472ED8D4-19B1-8C4A-BEA0-C399DCA95C48}" srcId="{70DB4372-B390-CA41-B824-318C98C02C59}" destId="{1AB4A48A-CF51-F143-96FE-EA3384FE5405}" srcOrd="3" destOrd="0" parTransId="{A5F2A3EC-AE16-D549-82EE-3200E2A3C144}" sibTransId="{7204D13E-68E5-F445-AB43-26A13616BC5D}"/>
    <dgm:cxn modelId="{BBEAAB3C-2764-B649-8C5F-CE6123EA5D22}" type="presParOf" srcId="{017B2F0A-5474-A34B-A17F-1D22CDB1CA32}" destId="{D0E0F8D7-8055-E242-B963-A5D3564B2065}" srcOrd="0" destOrd="0" presId="urn:microsoft.com/office/officeart/2005/8/layout/pList1"/>
    <dgm:cxn modelId="{4CBEC847-9A46-A34C-8F5A-628947D5C129}" type="presParOf" srcId="{D0E0F8D7-8055-E242-B963-A5D3564B2065}" destId="{69CA7DF4-F9C9-9643-892C-F28007E8AA2A}" srcOrd="0" destOrd="0" presId="urn:microsoft.com/office/officeart/2005/8/layout/pList1"/>
    <dgm:cxn modelId="{AB3D2D1D-47FE-FB4F-94CC-0E8A8480C395}" type="presParOf" srcId="{D0E0F8D7-8055-E242-B963-A5D3564B2065}" destId="{89FACDB9-A2CA-3641-B652-5EDF829A808D}" srcOrd="1" destOrd="0" presId="urn:microsoft.com/office/officeart/2005/8/layout/pList1"/>
    <dgm:cxn modelId="{B954A0AE-3622-C64F-8F53-50844CF6C215}" type="presParOf" srcId="{017B2F0A-5474-A34B-A17F-1D22CDB1CA32}" destId="{C6A55957-025A-4B42-B286-2AF188A1B031}" srcOrd="1" destOrd="0" presId="urn:microsoft.com/office/officeart/2005/8/layout/pList1"/>
    <dgm:cxn modelId="{47B94472-08F9-E947-9678-686264245423}" type="presParOf" srcId="{017B2F0A-5474-A34B-A17F-1D22CDB1CA32}" destId="{2E6FE1E2-7CEA-A748-AEDB-BBD32A5393E9}" srcOrd="2" destOrd="0" presId="urn:microsoft.com/office/officeart/2005/8/layout/pList1"/>
    <dgm:cxn modelId="{FCB3EDCC-76EC-224E-832F-C3721A5CCABE}" type="presParOf" srcId="{2E6FE1E2-7CEA-A748-AEDB-BBD32A5393E9}" destId="{9F3BAB39-91C1-914E-A409-1E5F3BC2B333}" srcOrd="0" destOrd="0" presId="urn:microsoft.com/office/officeart/2005/8/layout/pList1"/>
    <dgm:cxn modelId="{4C7758C8-DD74-6B48-BED0-C782B7F3F0AB}" type="presParOf" srcId="{2E6FE1E2-7CEA-A748-AEDB-BBD32A5393E9}" destId="{A8D81222-4BAD-8040-A6E0-3EEC393C858D}" srcOrd="1" destOrd="0" presId="urn:microsoft.com/office/officeart/2005/8/layout/pList1"/>
    <dgm:cxn modelId="{936E5A59-29AC-B94D-88E7-406382615282}" type="presParOf" srcId="{017B2F0A-5474-A34B-A17F-1D22CDB1CA32}" destId="{D7CED9FB-FF8B-8A4F-ABB8-AB4746FC1B7E}" srcOrd="3" destOrd="0" presId="urn:microsoft.com/office/officeart/2005/8/layout/pList1"/>
    <dgm:cxn modelId="{3D77478C-7B0C-1D4C-BD17-BA0A15E6DE77}" type="presParOf" srcId="{017B2F0A-5474-A34B-A17F-1D22CDB1CA32}" destId="{D24C019B-35BC-4041-80DF-C9CF068F7690}" srcOrd="4" destOrd="0" presId="urn:microsoft.com/office/officeart/2005/8/layout/pList1"/>
    <dgm:cxn modelId="{685D8F11-2FAA-354D-8701-634234C56050}" type="presParOf" srcId="{D24C019B-35BC-4041-80DF-C9CF068F7690}" destId="{1AF552B0-3D1B-6E45-AC56-806217A79241}" srcOrd="0" destOrd="0" presId="urn:microsoft.com/office/officeart/2005/8/layout/pList1"/>
    <dgm:cxn modelId="{17871650-E7A8-2B40-AD30-0EB04CAA2C1A}" type="presParOf" srcId="{D24C019B-35BC-4041-80DF-C9CF068F7690}" destId="{5C96F706-DEE7-6641-81BF-7620FF86B83B}" srcOrd="1" destOrd="0" presId="urn:microsoft.com/office/officeart/2005/8/layout/pList1"/>
    <dgm:cxn modelId="{8959E022-A1FA-FA4A-B394-8B7120E473E8}" type="presParOf" srcId="{017B2F0A-5474-A34B-A17F-1D22CDB1CA32}" destId="{BDB38E14-7718-E34B-B6E5-7AD84B7F07A1}" srcOrd="5" destOrd="0" presId="urn:microsoft.com/office/officeart/2005/8/layout/pList1"/>
    <dgm:cxn modelId="{9AB85D78-C411-C543-869E-AFCF94CA14C8}" type="presParOf" srcId="{017B2F0A-5474-A34B-A17F-1D22CDB1CA32}" destId="{528AE7B3-55BC-034B-A4C5-DBAE96F63DEF}" srcOrd="6" destOrd="0" presId="urn:microsoft.com/office/officeart/2005/8/layout/pList1"/>
    <dgm:cxn modelId="{131A85FB-7820-3744-9BA0-809C702E94F7}" type="presParOf" srcId="{528AE7B3-55BC-034B-A4C5-DBAE96F63DEF}" destId="{BA855B37-5AD5-2F4E-AE79-5655A006018F}" srcOrd="0" destOrd="0" presId="urn:microsoft.com/office/officeart/2005/8/layout/pList1"/>
    <dgm:cxn modelId="{96D4F90B-A4C6-7645-8AE6-0B47519DA582}" type="presParOf" srcId="{528AE7B3-55BC-034B-A4C5-DBAE96F63DEF}" destId="{04D413B1-96D1-6E4A-9692-7AC771B40AD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A7DF4-F9C9-9643-892C-F28007E8AA2A}">
      <dsp:nvSpPr>
        <dsp:cNvPr id="0" name=""/>
        <dsp:cNvSpPr/>
      </dsp:nvSpPr>
      <dsp:spPr>
        <a:xfrm>
          <a:off x="1368157" y="2592284"/>
          <a:ext cx="1428941" cy="984540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FACDB9-A2CA-3641-B652-5EDF829A808D}">
      <dsp:nvSpPr>
        <dsp:cNvPr id="0" name=""/>
        <dsp:cNvSpPr/>
      </dsp:nvSpPr>
      <dsp:spPr>
        <a:xfrm>
          <a:off x="360039" y="3888433"/>
          <a:ext cx="3180308" cy="530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Το πρώτο και μεγαλύτερο Πανεπιστημιακό Ερευνητικό Ινστιτούτο</a:t>
          </a:r>
          <a:endParaRPr lang="en-US" sz="1600" kern="1200" dirty="0"/>
        </a:p>
      </dsp:txBody>
      <dsp:txXfrm>
        <a:off x="360039" y="3888433"/>
        <a:ext cx="3180308" cy="530137"/>
      </dsp:txXfrm>
    </dsp:sp>
    <dsp:sp modelId="{9F3BAB39-91C1-914E-A409-1E5F3BC2B333}">
      <dsp:nvSpPr>
        <dsp:cNvPr id="0" name=""/>
        <dsp:cNvSpPr/>
      </dsp:nvSpPr>
      <dsp:spPr>
        <a:xfrm>
          <a:off x="1296148" y="216024"/>
          <a:ext cx="1428941" cy="984540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D81222-4BAD-8040-A6E0-3EEC393C858D}">
      <dsp:nvSpPr>
        <dsp:cNvPr id="0" name=""/>
        <dsp:cNvSpPr/>
      </dsp:nvSpPr>
      <dsp:spPr>
        <a:xfrm>
          <a:off x="144014" y="1368154"/>
          <a:ext cx="3854068" cy="804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Ερευνητικός Βραχίονας της Σχολής Ηλεκτρολόγων Μηχανικών και Μηχανικών Υπολογιστών ΕΜΠ</a:t>
          </a:r>
          <a:endParaRPr lang="en-US" sz="1600" kern="1200" dirty="0"/>
        </a:p>
      </dsp:txBody>
      <dsp:txXfrm>
        <a:off x="144014" y="1368154"/>
        <a:ext cx="3854068" cy="804085"/>
      </dsp:txXfrm>
    </dsp:sp>
    <dsp:sp modelId="{1AF552B0-3D1B-6E45-AC56-806217A79241}">
      <dsp:nvSpPr>
        <dsp:cNvPr id="0" name=""/>
        <dsp:cNvSpPr/>
      </dsp:nvSpPr>
      <dsp:spPr>
        <a:xfrm>
          <a:off x="5472613" y="216029"/>
          <a:ext cx="1428941" cy="984540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96F706-DEE7-6641-81BF-7620FF86B83B}">
      <dsp:nvSpPr>
        <dsp:cNvPr id="0" name=""/>
        <dsp:cNvSpPr/>
      </dsp:nvSpPr>
      <dsp:spPr>
        <a:xfrm>
          <a:off x="4032455" y="1368154"/>
          <a:ext cx="4261331" cy="673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Χαρακτηριστική ποικιλομορφία των  πολλών ερευνητικών και αναπτυξιακών έργων της ΣΗΜΜΥ</a:t>
          </a:r>
          <a:endParaRPr lang="en-US" sz="1600" kern="1200" dirty="0"/>
        </a:p>
      </dsp:txBody>
      <dsp:txXfrm>
        <a:off x="4032455" y="1368154"/>
        <a:ext cx="4261331" cy="673109"/>
      </dsp:txXfrm>
    </dsp:sp>
    <dsp:sp modelId="{BA855B37-5AD5-2F4E-AE79-5655A006018F}">
      <dsp:nvSpPr>
        <dsp:cNvPr id="0" name=""/>
        <dsp:cNvSpPr/>
      </dsp:nvSpPr>
      <dsp:spPr>
        <a:xfrm>
          <a:off x="5472613" y="2592284"/>
          <a:ext cx="1428941" cy="984540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D413B1-96D1-6E4A-9692-7AC771B40AD3}">
      <dsp:nvSpPr>
        <dsp:cNvPr id="0" name=""/>
        <dsp:cNvSpPr/>
      </dsp:nvSpPr>
      <dsp:spPr>
        <a:xfrm>
          <a:off x="4032455" y="3744417"/>
          <a:ext cx="4234381" cy="530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Ερευνητικά Έργα  -Ευρωπαϊκά (πρωτίστως</a:t>
          </a:r>
          <a:r>
            <a:rPr lang="en-US" sz="1600" kern="1200" dirty="0" smtClean="0"/>
            <a:t>)</a:t>
          </a:r>
          <a:r>
            <a:rPr lang="el-GR" sz="1600" kern="1200" dirty="0" smtClean="0"/>
            <a:t>   &amp; Εθνικά / Έργα Παροχής Επιστημονικών Υπηρεσιών</a:t>
          </a:r>
          <a:endParaRPr lang="en-US" sz="1600" kern="1200" dirty="0"/>
        </a:p>
      </dsp:txBody>
      <dsp:txXfrm>
        <a:off x="4032455" y="3744417"/>
        <a:ext cx="4234381" cy="530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A44B69A6-9173-6A48-8858-FBB4CC9A7723}" type="datetimeFigureOut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264650"/>
            <a:ext cx="2889250" cy="4873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025B35-68A4-D446-9E43-F81C99A42EFB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292685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B07FC270-F340-D64A-BFFD-6920F2ED6299}" type="datetimeFigureOut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32325"/>
            <a:ext cx="5335588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264650"/>
            <a:ext cx="2889250" cy="4873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F17F6D-9863-D540-B199-A1CBCE4954E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655669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9657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9ABE21E-5C64-0744-8CA5-F15E3A8C84D9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EE5674-3BCF-8D45-B153-0B31F5E2922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7016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72807-F17B-8048-94CA-29133253BC2E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96659-705A-F04B-B17B-0FDC7669C17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1855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AD22A-6CE7-5C4B-94E6-CD0A160F8669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5416F-6AA1-1F41-9A74-11D57A048E7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092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B27BD-4A39-6B44-8B2E-C8E23C37053F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1D446-F847-854D-9962-DFF56E08FC0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9753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2B76B1-494E-6243-9773-75B0BA16BFE0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2911A-765A-6B49-BFD8-4ABAECE7CC8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014808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089BC2-EC65-6248-9002-244B6914DB58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8A423-B19F-B748-A744-23B114F5B32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65389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58377D-FA97-3748-9861-723EB23942F1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0E170-DCF6-BF49-A0D0-1C71465DA631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6906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703221-8A4E-4C46-974A-0642CC9FB059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E95FC-20A6-A04D-B6ED-00548EE195D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49035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0D8F5-FEFF-F747-AA6A-2B92B35284D4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2E4EE-5A20-144F-AB7C-75593D8FE4E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2672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28D482-3298-E74B-A18B-82AFB9DFF890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E4971-B60B-D94D-BF5B-4DE837423C3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58346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9AC7E13-7D25-C948-B435-DAE8E91AB152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8A834-C369-514E-8FC5-6FFC812875B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95417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CC79FBAD-BC9D-9041-B416-AE9CEE05D303}" type="datetime1">
              <a:rPr lang="el-GR"/>
              <a:pPr>
                <a:defRPr/>
              </a:pPr>
              <a:t>27/11/17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r>
              <a:rPr lang="en-GB"/>
              <a:t>e-mail: cdemest@cn.ntua.gr</a:t>
            </a:r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charset="0"/>
              </a:defRPr>
            </a:lvl1pPr>
          </a:lstStyle>
          <a:p>
            <a:fld id="{25478DB9-C445-F94C-B26E-4AD61190F2A0}" type="slidenum">
              <a:rPr lang="el-GR" altLang="en-US"/>
              <a:pPr/>
              <a:t>‹#›</a:t>
            </a:fld>
            <a:endParaRPr lang="el-GR" alt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306138"/>
            <a:ext cx="1074627" cy="108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1" r:id="rId2"/>
    <p:sldLayoutId id="2147483786" r:id="rId3"/>
    <p:sldLayoutId id="2147483787" r:id="rId4"/>
    <p:sldLayoutId id="2147483788" r:id="rId5"/>
    <p:sldLayoutId id="2147483789" r:id="rId6"/>
    <p:sldLayoutId id="2147483782" r:id="rId7"/>
    <p:sldLayoutId id="2147483790" r:id="rId8"/>
    <p:sldLayoutId id="2147483791" r:id="rId9"/>
    <p:sldLayoutId id="2147483783" r:id="rId10"/>
    <p:sldLayoutId id="214748378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350696" cy="388843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dirty="0" smtClean="0">
                <a:solidFill>
                  <a:srgbClr val="3366FF"/>
                </a:solidFill>
              </a:rPr>
              <a:t>ΕΠΙΣΕΥ </a:t>
            </a:r>
            <a:r>
              <a:rPr lang="mr-IN" sz="4000" dirty="0" smtClean="0">
                <a:solidFill>
                  <a:srgbClr val="3366FF"/>
                </a:solidFill>
              </a:rPr>
              <a:t>–</a:t>
            </a:r>
            <a:r>
              <a:rPr lang="el-GR" sz="4000" dirty="0" smtClean="0">
                <a:solidFill>
                  <a:srgbClr val="3366FF"/>
                </a:solidFill>
              </a:rPr>
              <a:t/>
            </a:r>
            <a:br>
              <a:rPr lang="el-GR" sz="4000" dirty="0" smtClean="0">
                <a:solidFill>
                  <a:srgbClr val="3366FF"/>
                </a:solidFill>
              </a:rPr>
            </a:br>
            <a:r>
              <a:rPr lang="el-GR" sz="2700" b="0" dirty="0" smtClean="0"/>
              <a:t>Ερευνητικό Πανεπιστημιακό Ινστιτούτο </a:t>
            </a:r>
            <a:br>
              <a:rPr lang="el-GR" sz="2700" b="0" dirty="0" smtClean="0"/>
            </a:br>
            <a:r>
              <a:rPr lang="el-GR" sz="2700" b="0" dirty="0" smtClean="0"/>
              <a:t>Συστημάτων Επικοινωνιών και Υπολογιστών </a:t>
            </a:r>
            <a:r>
              <a:rPr lang="en-US" sz="2700" b="0" dirty="0"/>
              <a:t/>
            </a:r>
            <a:br>
              <a:rPr lang="en-US" sz="2700" b="0" dirty="0"/>
            </a:br>
            <a:r>
              <a:rPr lang="el-GR" sz="2700" b="0" dirty="0" smtClean="0"/>
              <a:t/>
            </a:r>
            <a:br>
              <a:rPr lang="el-GR" sz="2700" b="0" dirty="0" smtClean="0"/>
            </a:br>
            <a:r>
              <a:rPr lang="en-US" sz="4000" dirty="0" smtClean="0">
                <a:solidFill>
                  <a:srgbClr val="3366FF"/>
                </a:solidFill>
              </a:rPr>
              <a:t>ICCS -  </a:t>
            </a:r>
            <a:br>
              <a:rPr lang="en-US" sz="4000" dirty="0" smtClean="0">
                <a:solidFill>
                  <a:srgbClr val="3366FF"/>
                </a:solidFill>
              </a:rPr>
            </a:br>
            <a:r>
              <a:rPr lang="en-US" sz="2700" dirty="0" smtClean="0"/>
              <a:t>Institute of Communication and Computer Systems</a:t>
            </a:r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2700" dirty="0"/>
              <a:t/>
            </a:r>
            <a:br>
              <a:rPr lang="el-GR" sz="2700" dirty="0"/>
            </a:br>
            <a:r>
              <a:rPr lang="el-GR" sz="2700" i="1" dirty="0" smtClean="0">
                <a:solidFill>
                  <a:schemeClr val="accent2"/>
                </a:solidFill>
              </a:rPr>
              <a:t>Ιωάννης Βασιλείου, Πρόεδρος ΔΣ και Διευθυντής</a:t>
            </a:r>
            <a:r>
              <a:rPr lang="en-US" sz="2700" dirty="0" smtClean="0">
                <a:solidFill>
                  <a:schemeClr val="accent2"/>
                </a:solidFill>
              </a:rPr>
              <a:t/>
            </a:r>
            <a:br>
              <a:rPr lang="en-US" sz="2700" dirty="0" smtClean="0">
                <a:solidFill>
                  <a:schemeClr val="accent2"/>
                </a:solidFill>
              </a:rPr>
            </a:br>
            <a:endParaRPr lang="el-GR" sz="3600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306000"/>
            <a:ext cx="1074627" cy="10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2060848"/>
            <a:ext cx="3384376" cy="2952328"/>
          </a:xfrm>
          <a:prstGeom prst="rect">
            <a:avLst/>
          </a:prstGeom>
          <a:solidFill>
            <a:srgbClr val="F8E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00FF"/>
                </a:solidFill>
              </a:rPr>
              <a:t>Ευρωπαϊκά Έργα / Έτος / Πλαίσιο</a:t>
            </a:r>
            <a:br>
              <a:rPr lang="el-GR" sz="3200" dirty="0" smtClean="0">
                <a:solidFill>
                  <a:srgbClr val="0000FF"/>
                </a:solidFill>
              </a:rPr>
            </a:br>
            <a:r>
              <a:rPr lang="el-GR" sz="3200" dirty="0" smtClean="0">
                <a:solidFill>
                  <a:srgbClr val="0000FF"/>
                </a:solidFill>
              </a:rPr>
              <a:t>Προγράμματος και Είδος Συμμετοχής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10</a:t>
            </a:fld>
            <a:endParaRPr lang="el-GR" alt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686134"/>
              </p:ext>
            </p:extLst>
          </p:nvPr>
        </p:nvGraphicFramePr>
        <p:xfrm>
          <a:off x="1187624" y="1052736"/>
          <a:ext cx="7337624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00192" y="206084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H2020</a:t>
            </a:r>
            <a:endParaRPr lang="el-GR" sz="16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2089399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FP7</a:t>
            </a:r>
            <a:endParaRPr lang="el-GR" sz="1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19672" y="25649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FP6</a:t>
            </a:r>
            <a:endParaRPr lang="el-GR" sz="16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5856" y="566124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2017</a:t>
            </a:r>
            <a:r>
              <a:rPr lang="el-GR" b="1" dirty="0" smtClean="0">
                <a:solidFill>
                  <a:srgbClr val="FF0000"/>
                </a:solidFill>
              </a:rPr>
              <a:t>: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Υλοποιούνται στο </a:t>
            </a:r>
            <a:r>
              <a:rPr lang="en-US" b="1" dirty="0" smtClean="0">
                <a:solidFill>
                  <a:srgbClr val="FF0000"/>
                </a:solidFill>
              </a:rPr>
              <a:t>Horizon </a:t>
            </a:r>
            <a:r>
              <a:rPr lang="el-GR" b="1" dirty="0" smtClean="0">
                <a:solidFill>
                  <a:srgbClr val="FF0000"/>
                </a:solidFill>
              </a:rPr>
              <a:t>2020 συνολικά  </a:t>
            </a:r>
            <a:r>
              <a:rPr lang="el-GR" b="1" dirty="0" smtClean="0">
                <a:solidFill>
                  <a:srgbClr val="0000FF"/>
                </a:solidFill>
              </a:rPr>
              <a:t>89 </a:t>
            </a:r>
            <a:r>
              <a:rPr lang="en-US" b="1" dirty="0" smtClean="0">
                <a:solidFill>
                  <a:srgbClr val="0000FF"/>
                </a:solidFill>
              </a:rPr>
              <a:t>Projects 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- όπου στα </a:t>
            </a:r>
            <a:r>
              <a:rPr lang="el-GR" b="1" dirty="0" smtClean="0">
                <a:solidFill>
                  <a:srgbClr val="0000FF"/>
                </a:solidFill>
              </a:rPr>
              <a:t>2</a:t>
            </a:r>
            <a:r>
              <a:rPr lang="en-US" b="1" dirty="0" smtClean="0">
                <a:solidFill>
                  <a:srgbClr val="0000FF"/>
                </a:solidFill>
              </a:rPr>
              <a:t>0</a:t>
            </a:r>
            <a:r>
              <a:rPr lang="el-GR" b="1" dirty="0" smtClean="0">
                <a:solidFill>
                  <a:srgbClr val="0000FF"/>
                </a:solidFill>
              </a:rPr>
              <a:t>  </a:t>
            </a:r>
            <a:r>
              <a:rPr lang="el-GR" b="1" dirty="0" smtClean="0">
                <a:solidFill>
                  <a:srgbClr val="FF0000"/>
                </a:solidFill>
              </a:rPr>
              <a:t>το ΕΠΙΣΕΥ είναι  Συντονιστής </a:t>
            </a:r>
            <a:r>
              <a:rPr lang="el-GR" b="1" dirty="0" smtClean="0">
                <a:solidFill>
                  <a:srgbClr val="0000FF"/>
                </a:solidFill>
              </a:rPr>
              <a:t> (</a:t>
            </a:r>
            <a:r>
              <a:rPr lang="en-US" b="1" dirty="0" smtClean="0">
                <a:solidFill>
                  <a:srgbClr val="0000FF"/>
                </a:solidFill>
              </a:rPr>
              <a:t>Coordinator</a:t>
            </a:r>
            <a:r>
              <a:rPr lang="el-GR" b="1" dirty="0" smtClean="0">
                <a:solidFill>
                  <a:srgbClr val="0000FF"/>
                </a:solidFill>
              </a:rPr>
              <a:t>)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της Κοινοπραξίας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235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4608512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endParaRPr lang="el-GR" sz="2000" dirty="0" smtClean="0"/>
          </a:p>
          <a:p>
            <a:pPr marL="285750" indent="-285750">
              <a:buFont typeface="Arial"/>
              <a:buChar char="•"/>
            </a:pP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Το ΕΠΙΣΕΥ παράγει ποιοτική και καινοτόμα έρευνα, και προσφέρει ουσιαστικά στην ανάπτυξη της χώρας</a:t>
            </a:r>
          </a:p>
          <a:p>
            <a:pPr marL="285750" indent="-285750">
              <a:buFont typeface="Arial"/>
              <a:buChar char="•"/>
            </a:pP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l-GR" sz="2400" dirty="0" smtClean="0">
                <a:solidFill>
                  <a:srgbClr val="0000FF"/>
                </a:solidFill>
              </a:rPr>
              <a:t>Διαχρονικά, </a:t>
            </a:r>
            <a:r>
              <a:rPr lang="el-GR" sz="2400" dirty="0">
                <a:solidFill>
                  <a:srgbClr val="0000FF"/>
                </a:solidFill>
              </a:rPr>
              <a:t>σ</a:t>
            </a:r>
            <a:r>
              <a:rPr lang="el-GR" sz="2400" dirty="0" smtClean="0">
                <a:solidFill>
                  <a:srgbClr val="0000FF"/>
                </a:solidFill>
              </a:rPr>
              <a:t>ε ΟΛΕΣ τις ποιοτικές / ποσοτικές αξιολογήσεις </a:t>
            </a:r>
            <a:r>
              <a:rPr lang="el-GR" sz="2400" dirty="0">
                <a:solidFill>
                  <a:srgbClr val="0000FF"/>
                </a:solidFill>
              </a:rPr>
              <a:t>της ΕΕ το ΕΠΙΣΕΥ  </a:t>
            </a:r>
            <a:r>
              <a:rPr lang="el-GR" sz="2400" dirty="0" smtClean="0">
                <a:solidFill>
                  <a:srgbClr val="0000FF"/>
                </a:solidFill>
              </a:rPr>
              <a:t>κατατάσσεται:</a:t>
            </a:r>
          </a:p>
          <a:p>
            <a:pPr marL="285750" indent="-285750">
              <a:buFont typeface="Arial"/>
              <a:buChar char="•"/>
            </a:pPr>
            <a:endParaRPr lang="el-GR" sz="24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       </a:t>
            </a:r>
            <a:r>
              <a:rPr lang="el-GR" sz="2400" b="1" dirty="0" smtClean="0">
                <a:solidFill>
                  <a:srgbClr val="0000FF"/>
                </a:solidFill>
              </a:rPr>
              <a:t> -  </a:t>
            </a:r>
            <a:r>
              <a:rPr lang="el-GR" sz="2400" b="1" dirty="0" smtClean="0">
                <a:solidFill>
                  <a:srgbClr val="F8004C"/>
                </a:solidFill>
              </a:rPr>
              <a:t>στους 3-5 πρώτους Ερευνητικούς Φορείς στην                             </a:t>
            </a:r>
          </a:p>
          <a:p>
            <a:pPr marL="0" indent="0">
              <a:buNone/>
            </a:pPr>
            <a:r>
              <a:rPr lang="el-GR" sz="2400" b="1" dirty="0">
                <a:solidFill>
                  <a:srgbClr val="F8004C"/>
                </a:solidFill>
              </a:rPr>
              <a:t> </a:t>
            </a:r>
            <a:r>
              <a:rPr lang="el-GR" sz="2400" b="1" dirty="0" smtClean="0">
                <a:solidFill>
                  <a:srgbClr val="F8004C"/>
                </a:solidFill>
              </a:rPr>
              <a:t>           Ελλάδα (Ερευνητικά Κέντρα, ΑΕΙ, Εταιρείες, ... )</a:t>
            </a:r>
          </a:p>
          <a:p>
            <a:pPr marL="0" indent="0">
              <a:buNone/>
            </a:pPr>
            <a:endParaRPr lang="el-GR" sz="2400" b="1" dirty="0" smtClean="0">
              <a:solidFill>
                <a:srgbClr val="F8004C"/>
              </a:solidFill>
            </a:endParaRPr>
          </a:p>
          <a:p>
            <a:pPr marL="0" indent="0">
              <a:buNone/>
            </a:pPr>
            <a:r>
              <a:rPr lang="el-GR" sz="2400" b="1" dirty="0">
                <a:solidFill>
                  <a:srgbClr val="F8004C"/>
                </a:solidFill>
              </a:rPr>
              <a:t> </a:t>
            </a:r>
            <a:r>
              <a:rPr lang="el-GR" sz="2400" b="1" dirty="0" smtClean="0">
                <a:solidFill>
                  <a:srgbClr val="F8004C"/>
                </a:solidFill>
              </a:rPr>
              <a:t>        - στους πρώτους 20 - </a:t>
            </a:r>
            <a:r>
              <a:rPr lang="el-GR" sz="2400" b="1" dirty="0">
                <a:solidFill>
                  <a:srgbClr val="F8004C"/>
                </a:solidFill>
              </a:rPr>
              <a:t>5</a:t>
            </a:r>
            <a:r>
              <a:rPr lang="el-GR" sz="2400" b="1" dirty="0" smtClean="0">
                <a:solidFill>
                  <a:srgbClr val="F8004C"/>
                </a:solidFill>
              </a:rPr>
              <a:t>0 </a:t>
            </a:r>
            <a:r>
              <a:rPr lang="el-GR" sz="2400" b="1" dirty="0" smtClean="0">
                <a:solidFill>
                  <a:srgbClr val="F8004C"/>
                </a:solidFill>
              </a:rPr>
              <a:t>της Ευρώ</a:t>
            </a:r>
            <a:r>
              <a:rPr lang="el-GR" sz="2800" b="1" dirty="0" smtClean="0">
                <a:solidFill>
                  <a:srgbClr val="F8004C"/>
                </a:solidFill>
              </a:rPr>
              <a:t>πης</a:t>
            </a:r>
            <a:endParaRPr lang="el-GR" sz="2800" dirty="0" smtClean="0">
              <a:solidFill>
                <a:srgbClr val="F8004C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l-GR" dirty="0" smtClean="0"/>
              <a:t>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720080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00FF"/>
                </a:solidFill>
              </a:rPr>
              <a:t>Περιβάλλον-Εξέλιξη - Συνεισφορά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11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766973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81138"/>
            <a:ext cx="8856984" cy="4525962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l-GR" sz="2000" dirty="0" smtClean="0"/>
              <a:t>Το ΕΠΙΣΕΥ έχει ΕΚΠΑΙΔΕΥΤΙΚΟ ΡΟΛΟ για τους νέους ερευνητές</a:t>
            </a:r>
          </a:p>
          <a:p>
            <a:pPr marL="541338" lvl="1" indent="-285750">
              <a:buFont typeface="Arial"/>
              <a:buChar char="•"/>
            </a:pPr>
            <a:r>
              <a:rPr lang="el-GR" sz="1800" dirty="0" smtClean="0"/>
              <a:t>Προετοιμασία για </a:t>
            </a:r>
            <a:r>
              <a:rPr lang="el-GR" sz="1800" dirty="0" smtClean="0">
                <a:solidFill>
                  <a:srgbClr val="0000FF"/>
                </a:solidFill>
              </a:rPr>
              <a:t>αντιμετώπιση προκλήσεων της βιομηχανίας </a:t>
            </a:r>
            <a:r>
              <a:rPr lang="el-GR" sz="1800" dirty="0" smtClean="0"/>
              <a:t>με ταυτόχρονη </a:t>
            </a:r>
            <a:r>
              <a:rPr lang="el-GR" sz="1800" dirty="0" smtClean="0">
                <a:solidFill>
                  <a:srgbClr val="0000FF"/>
                </a:solidFill>
              </a:rPr>
              <a:t>οικονομική βοήθεια </a:t>
            </a:r>
            <a:r>
              <a:rPr lang="el-GR" sz="1800" dirty="0" smtClean="0"/>
              <a:t>(αμοιβές, υποτροφίες</a:t>
            </a:r>
            <a:r>
              <a:rPr lang="el-GR" sz="1800" dirty="0" smtClean="0"/>
              <a:t>)</a:t>
            </a:r>
          </a:p>
          <a:p>
            <a:pPr marL="541338" lvl="1" indent="-285750">
              <a:buFont typeface="Arial"/>
              <a:buChar char="•"/>
            </a:pPr>
            <a:r>
              <a:rPr lang="el-GR" sz="1800" dirty="0" smtClean="0"/>
              <a:t>Διευκολύνσεις στην δημιουργία καινοτομικών </a:t>
            </a:r>
            <a:r>
              <a:rPr lang="en-US" sz="1800" dirty="0" smtClean="0"/>
              <a:t>startups</a:t>
            </a:r>
            <a:endParaRPr lang="el-GR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/>
          </a:p>
          <a:p>
            <a:pPr marL="285750" indent="-285750">
              <a:buFont typeface="Arial"/>
              <a:buChar char="•"/>
            </a:pPr>
            <a:r>
              <a:rPr lang="el-GR" sz="2000" dirty="0"/>
              <a:t>Συνεργασίες με τη Βιομηχανία και Δημόσιους Φορείς μέσω ενός σημαντικού αριθμού κοινών δράσεων και επιστημονικών / τεχνικών έργων, όπως   ΣΕΒ, Ένωση Εταιρειών Κινητής Τηλεφωνίας, Υπουργείο Μεταφορών, ΔΕΗ, Δήμο </a:t>
            </a:r>
            <a:r>
              <a:rPr lang="el-GR" sz="2000" dirty="0" err="1"/>
              <a:t>Τρικκαίων</a:t>
            </a:r>
            <a:r>
              <a:rPr lang="el-GR" sz="2000" dirty="0"/>
              <a:t> </a:t>
            </a:r>
            <a:r>
              <a:rPr lang="el-GR" sz="2000" dirty="0" smtClean="0"/>
              <a:t>κλπ.</a:t>
            </a:r>
          </a:p>
          <a:p>
            <a:pPr marL="285750" indent="-285750">
              <a:buFont typeface="Arial"/>
              <a:buChar char="•"/>
            </a:pPr>
            <a:endParaRPr lang="el-GR" sz="2000" dirty="0"/>
          </a:p>
          <a:p>
            <a:pPr marL="285750" indent="-285750">
              <a:buFont typeface="Arial"/>
              <a:buChar char="•"/>
            </a:pPr>
            <a:r>
              <a:rPr lang="el-GR" sz="2000" dirty="0" smtClean="0"/>
              <a:t>Το ΕΠΙΣΕΥ γενναιόδωρα υποστηρίζει ερευνητικές και αναπτυξιακές δραστηριότητες γενικά του ΕΜΠ και της ΣΗΜΜΥ </a:t>
            </a:r>
            <a:r>
              <a:rPr lang="en-US" sz="2000" dirty="0" smtClean="0"/>
              <a:t>(</a:t>
            </a:r>
            <a:r>
              <a:rPr lang="el-GR" sz="2000" dirty="0" smtClean="0"/>
              <a:t>συνέδρια</a:t>
            </a:r>
            <a:r>
              <a:rPr lang="en-US" sz="2000" dirty="0" smtClean="0"/>
              <a:t>, </a:t>
            </a:r>
            <a:r>
              <a:rPr lang="el-GR" sz="2000" dirty="0" smtClean="0"/>
              <a:t>ερευνητικές εκδηλώσεις</a:t>
            </a:r>
            <a:r>
              <a:rPr lang="en-US" sz="2000" dirty="0" smtClean="0"/>
              <a:t>, </a:t>
            </a:r>
            <a:r>
              <a:rPr lang="el-GR" sz="2000" dirty="0" smtClean="0"/>
              <a:t>ταξίδια για ερευνητικούς σκοπούς, υποτροφίες, κλπ</a:t>
            </a:r>
            <a:r>
              <a:rPr lang="en-US" sz="2000" dirty="0" smtClean="0"/>
              <a:t>.</a:t>
            </a:r>
            <a:r>
              <a:rPr lang="en-US" sz="2000" dirty="0"/>
              <a:t>)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l-GR" sz="2000" dirty="0" smtClean="0"/>
              <a:t>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Εξέλιξη </a:t>
            </a:r>
            <a:r>
              <a:rPr lang="mr-IN" dirty="0" smtClean="0">
                <a:solidFill>
                  <a:srgbClr val="0000FF"/>
                </a:solidFill>
              </a:rPr>
              <a:t>–</a:t>
            </a:r>
            <a:r>
              <a:rPr lang="el-GR" dirty="0" smtClean="0">
                <a:solidFill>
                  <a:srgbClr val="0000FF"/>
                </a:solidFill>
              </a:rPr>
              <a:t> Συνεισφορά (2)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12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26347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68760"/>
            <a:ext cx="9071992" cy="4525962"/>
          </a:xfrm>
        </p:spPr>
        <p:txBody>
          <a:bodyPr/>
          <a:lstStyle/>
          <a:p>
            <a:pPr marL="0" indent="0">
              <a:buNone/>
            </a:pPr>
            <a:r>
              <a:rPr lang="el-GR" sz="2000" dirty="0"/>
              <a:t>Κάτω από δύσκολες συνθήκες λειτουργίας, ενδεικτικά,</a:t>
            </a:r>
          </a:p>
          <a:p>
            <a:pPr marL="342900" indent="-342900"/>
            <a:r>
              <a:rPr lang="el-GR" sz="2000" dirty="0"/>
              <a:t>Οι Πόροι Έρευνας της χώρας είναι χαμηλά σε σχέση με Ε.Ε-28</a:t>
            </a:r>
          </a:p>
          <a:p>
            <a:pPr marL="342900" indent="-342900"/>
            <a:r>
              <a:rPr lang="el-GR" sz="2000" dirty="0" smtClean="0"/>
              <a:t>Δαιδαλ</a:t>
            </a:r>
            <a:r>
              <a:rPr lang="el-GR" sz="2000" dirty="0" smtClean="0"/>
              <a:t>ώδες</a:t>
            </a:r>
            <a:r>
              <a:rPr lang="el-GR" sz="2000" dirty="0" smtClean="0"/>
              <a:t> </a:t>
            </a:r>
            <a:r>
              <a:rPr lang="el-GR" sz="2000" dirty="0" smtClean="0"/>
              <a:t>και ασταθές </a:t>
            </a:r>
            <a:r>
              <a:rPr lang="el-GR" sz="2000" dirty="0"/>
              <a:t>Νομικό / Θεσμικό </a:t>
            </a:r>
            <a:r>
              <a:rPr lang="el-GR" sz="2000" dirty="0" smtClean="0"/>
              <a:t>Περιβάλλον</a:t>
            </a:r>
            <a:endParaRPr lang="el-GR" sz="2000" dirty="0"/>
          </a:p>
          <a:p>
            <a:endParaRPr lang="el-GR" dirty="0" smtClean="0"/>
          </a:p>
          <a:p>
            <a:r>
              <a:rPr lang="el-GR" sz="2400" dirty="0" smtClean="0">
                <a:solidFill>
                  <a:srgbClr val="0000FF"/>
                </a:solidFill>
              </a:rPr>
              <a:t>Στην αρχή της Κρίσης, μικρή επιβάρυνση με πολλές επιτυχίες και σταθερή χρηματοροή από ΕΕ</a:t>
            </a:r>
          </a:p>
          <a:p>
            <a:endParaRPr lang="el-GR" sz="2400" dirty="0" smtClean="0"/>
          </a:p>
          <a:p>
            <a:r>
              <a:rPr lang="el-GR" sz="2400" dirty="0" smtClean="0">
                <a:solidFill>
                  <a:srgbClr val="FF0000"/>
                </a:solidFill>
              </a:rPr>
              <a:t>Σταδιακά </a:t>
            </a:r>
            <a:r>
              <a:rPr lang="el-GR" sz="2400" dirty="0">
                <a:solidFill>
                  <a:srgbClr val="FF0000"/>
                </a:solidFill>
              </a:rPr>
              <a:t>μεγαλύτερη επιβάρυνση </a:t>
            </a:r>
            <a:r>
              <a:rPr lang="el-GR" sz="2400" dirty="0" smtClean="0">
                <a:solidFill>
                  <a:srgbClr val="FF0000"/>
                </a:solidFill>
              </a:rPr>
              <a:t>(γραφειοκρατική, περιοριστική, - τάση </a:t>
            </a:r>
            <a:r>
              <a:rPr lang="el-GR" sz="2400" dirty="0" smtClean="0">
                <a:solidFill>
                  <a:srgbClr val="FF0000"/>
                </a:solidFill>
              </a:rPr>
              <a:t>για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πορεία δημόσιου λογιστικού) με επίδραση στην ανταγωνιστικότητα για έρευνα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-5836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00FF"/>
                </a:solidFill>
              </a:rPr>
              <a:t>ΝΑΙ, υπάρχουν πάντα δυσκολίες!!!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13</a:t>
            </a:fld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998744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1138"/>
            <a:ext cx="8712968" cy="4525962"/>
          </a:xfrm>
        </p:spPr>
        <p:txBody>
          <a:bodyPr/>
          <a:lstStyle/>
          <a:p>
            <a:pPr marL="109537" indent="0">
              <a:buNone/>
            </a:pPr>
            <a:endParaRPr lang="el-GR" sz="2000" dirty="0" smtClean="0"/>
          </a:p>
          <a:p>
            <a:pPr marL="109537" indent="0">
              <a:buNone/>
            </a:pPr>
            <a:endParaRPr lang="el-GR" sz="2000" dirty="0"/>
          </a:p>
          <a:p>
            <a:pPr marL="109537" indent="0">
              <a:buNone/>
            </a:pPr>
            <a:endParaRPr lang="el-GR" sz="2000" dirty="0" smtClean="0"/>
          </a:p>
          <a:p>
            <a:pPr marL="109537" indent="0">
              <a:buNone/>
            </a:pPr>
            <a:endParaRPr lang="el-GR" sz="2000" dirty="0"/>
          </a:p>
          <a:p>
            <a:pPr marL="109537" indent="0">
              <a:buNone/>
            </a:pPr>
            <a:endParaRPr lang="el-GR" sz="2000" dirty="0" smtClean="0"/>
          </a:p>
          <a:p>
            <a:pPr marL="109537" indent="0">
              <a:buNone/>
            </a:pPr>
            <a:r>
              <a:rPr lang="el-GR" sz="2000" dirty="0" smtClean="0">
                <a:solidFill>
                  <a:srgbClr val="0000FF"/>
                </a:solidFill>
              </a:rPr>
              <a:t>Εμμανουήλ                  Νικόλαος                       Σπυρίδων</a:t>
            </a:r>
            <a:endParaRPr lang="el-GR" sz="2000" dirty="0">
              <a:solidFill>
                <a:srgbClr val="0000FF"/>
              </a:solidFill>
            </a:endParaRPr>
          </a:p>
          <a:p>
            <a:pPr marL="109537" indent="0">
              <a:buNone/>
            </a:pPr>
            <a:r>
              <a:rPr lang="el-GR" sz="2000" dirty="0" smtClean="0">
                <a:solidFill>
                  <a:srgbClr val="0000FF"/>
                </a:solidFill>
              </a:rPr>
              <a:t>Πρωτονοτάριος          </a:t>
            </a:r>
            <a:r>
              <a:rPr lang="el-GR" sz="2000" dirty="0" err="1" smtClean="0">
                <a:solidFill>
                  <a:srgbClr val="0000FF"/>
                </a:solidFill>
              </a:rPr>
              <a:t>Ουζούνογλου</a:t>
            </a:r>
            <a:r>
              <a:rPr lang="el-GR" sz="2000" dirty="0" smtClean="0">
                <a:solidFill>
                  <a:srgbClr val="0000FF"/>
                </a:solidFill>
              </a:rPr>
              <a:t>                </a:t>
            </a:r>
            <a:r>
              <a:rPr lang="el-GR" sz="2000" dirty="0" err="1" smtClean="0">
                <a:solidFill>
                  <a:srgbClr val="0000FF"/>
                </a:solidFill>
              </a:rPr>
              <a:t>Τζαφέστας</a:t>
            </a:r>
            <a:endParaRPr lang="el-GR" sz="2000" dirty="0">
              <a:solidFill>
                <a:srgbClr val="0000FF"/>
              </a:solidFill>
            </a:endParaRPr>
          </a:p>
          <a:p>
            <a:pPr marL="109537" indent="0">
              <a:buNone/>
            </a:pPr>
            <a:endParaRPr lang="el-GR" sz="2000" dirty="0" smtClean="0"/>
          </a:p>
          <a:p>
            <a:pPr marL="109537" indent="0">
              <a:buNone/>
            </a:pPr>
            <a:r>
              <a:rPr lang="el-GR" sz="2000" dirty="0" smtClean="0">
                <a:solidFill>
                  <a:srgbClr val="F8004C"/>
                </a:solidFill>
              </a:rPr>
              <a:t>Πρόεδρος ΣΗΜΜΥ   Διευθυντής 1992-99     Διευθυντής 99-2009</a:t>
            </a:r>
          </a:p>
          <a:p>
            <a:pPr marL="109537" indent="0">
              <a:buNone/>
            </a:pPr>
            <a:endParaRPr lang="el-GR" sz="2000" dirty="0">
              <a:solidFill>
                <a:srgbClr val="F8004C"/>
              </a:solidFill>
            </a:endParaRPr>
          </a:p>
          <a:p>
            <a:pPr marL="109537" indent="0">
              <a:buNone/>
            </a:pPr>
            <a:r>
              <a:rPr lang="el-GR" sz="2000" dirty="0" smtClean="0"/>
              <a:t>Όραμα                  Δυναμικό Ξεκίνημα         Αναπτυξιακή Πορεία</a:t>
            </a:r>
          </a:p>
          <a:p>
            <a:pPr marL="109537" indent="0">
              <a:buNone/>
            </a:pPr>
            <a:r>
              <a:rPr lang="el-GR" sz="2000" dirty="0" smtClean="0"/>
              <a:t>Δημιουργία           Στερεά Θεμέλια              Επιτυχίες</a:t>
            </a:r>
            <a:r>
              <a:rPr lang="en-US" sz="2000" dirty="0" smtClean="0"/>
              <a:t> </a:t>
            </a:r>
            <a:r>
              <a:rPr lang="el-GR" sz="2000" dirty="0" smtClean="0"/>
              <a:t>διεθνώς</a:t>
            </a:r>
          </a:p>
          <a:p>
            <a:pPr marL="109537" indent="0">
              <a:buNone/>
            </a:pPr>
            <a:endParaRPr lang="el-GR" sz="2000" dirty="0"/>
          </a:p>
          <a:p>
            <a:pPr marL="109537" indent="0">
              <a:buNone/>
            </a:pP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-2835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00FF"/>
                </a:solidFill>
              </a:rPr>
              <a:t>Πολλοί οι πρωτεργάτες και οι συντελεστές, μεταξύ αυτών...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14</a:t>
            </a:fld>
            <a:endParaRPr lang="el-GR" altLang="en-US"/>
          </a:p>
        </p:txBody>
      </p:sp>
      <p:pic>
        <p:nvPicPr>
          <p:cNvPr id="10" name="Picture 9" descr="nikos-ouzounoglo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96752"/>
            <a:ext cx="1905000" cy="1905000"/>
          </a:xfrm>
          <a:prstGeom prst="rect">
            <a:avLst/>
          </a:prstGeom>
        </p:spPr>
      </p:pic>
      <p:pic>
        <p:nvPicPr>
          <p:cNvPr id="5" name="Picture 4" descr="emmanuel-protonotarios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2520280" cy="1557288"/>
          </a:xfrm>
          <a:prstGeom prst="rect">
            <a:avLst/>
          </a:prstGeom>
        </p:spPr>
      </p:pic>
      <p:pic>
        <p:nvPicPr>
          <p:cNvPr id="7" name="Picture 6" descr="spyros-tzafesta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26876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25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4828182"/>
          </a:xfrm>
        </p:spPr>
        <p:txBody>
          <a:bodyPr/>
          <a:lstStyle/>
          <a:p>
            <a:pPr marL="457200" indent="-457200"/>
            <a:endParaRPr lang="en-US" sz="1400" dirty="0"/>
          </a:p>
          <a:p>
            <a:pPr marL="457200" indent="-457200"/>
            <a:r>
              <a:rPr lang="en-US" sz="2400" dirty="0" smtClean="0"/>
              <a:t>To </a:t>
            </a:r>
            <a:r>
              <a:rPr lang="el-GR" sz="2400" dirty="0" smtClean="0"/>
              <a:t>ΕΠΙΣΕΥ (</a:t>
            </a:r>
            <a:r>
              <a:rPr lang="en-US" sz="2400" dirty="0" smtClean="0"/>
              <a:t>ICCS</a:t>
            </a:r>
            <a:r>
              <a:rPr lang="el-GR" sz="2400" dirty="0" smtClean="0"/>
              <a:t>)</a:t>
            </a:r>
            <a:r>
              <a:rPr lang="en-US" sz="2400" dirty="0" smtClean="0"/>
              <a:t> </a:t>
            </a:r>
            <a:r>
              <a:rPr lang="el-GR" sz="2400" dirty="0" smtClean="0"/>
              <a:t>εδώ και </a:t>
            </a:r>
            <a:r>
              <a:rPr lang="el-GR" sz="2400" b="1" dirty="0" smtClean="0">
                <a:solidFill>
                  <a:srgbClr val="F8004C"/>
                </a:solidFill>
              </a:rPr>
              <a:t>25 χρόνια </a:t>
            </a:r>
            <a:r>
              <a:rPr lang="el-GR" sz="2400" dirty="0" smtClean="0"/>
              <a:t>αποτελεί τον βασικό ερευνητικό βραχίονα της ΣΗΜΜΥ, αθροιστικά και συμπληρωματικά στον Ερευνητικό Λογαριασμό Έρευνας (ΕΛΚΕ) του ΕΜΠ</a:t>
            </a:r>
          </a:p>
          <a:p>
            <a:pPr marL="457200" indent="-457200"/>
            <a:endParaRPr lang="en-US" sz="2400" dirty="0"/>
          </a:p>
          <a:p>
            <a:pPr marL="457200" indent="-457200"/>
            <a:r>
              <a:rPr lang="el-GR" sz="2400" dirty="0" smtClean="0"/>
              <a:t>Ερευνητικ</a:t>
            </a:r>
            <a:r>
              <a:rPr lang="el-GR" sz="2400" dirty="0" smtClean="0"/>
              <a:t>ός Φορέας σ</a:t>
            </a:r>
            <a:r>
              <a:rPr lang="el-GR" sz="2400" dirty="0" smtClean="0"/>
              <a:t>την </a:t>
            </a:r>
            <a:r>
              <a:rPr lang="el-GR" sz="2400" dirty="0" smtClean="0"/>
              <a:t>κατεύθυνση  </a:t>
            </a:r>
            <a:r>
              <a:rPr lang="el-GR" sz="2400" dirty="0" smtClean="0">
                <a:solidFill>
                  <a:srgbClr val="0000FF"/>
                </a:solidFill>
              </a:rPr>
              <a:t>ενοποίησης</a:t>
            </a:r>
            <a:r>
              <a:rPr lang="el-GR" sz="2400" dirty="0" smtClean="0"/>
              <a:t> του χώρου εκπαίδευσης και έρευνας ΕΝΤΟΣ των ΑΕΙ</a:t>
            </a:r>
            <a:endParaRPr lang="en-US" sz="2400" dirty="0" smtClean="0"/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l-GR" sz="2400" b="1" dirty="0" smtClean="0"/>
              <a:t>Νομικό Πρόσωπο Ιδιωτικού Δικαίου (</a:t>
            </a:r>
            <a:r>
              <a:rPr lang="el-GR" sz="2400" b="1" dirty="0" smtClean="0">
                <a:solidFill>
                  <a:srgbClr val="0000FF"/>
                </a:solidFill>
              </a:rPr>
              <a:t>ΝΠΙΔ</a:t>
            </a:r>
            <a:r>
              <a:rPr lang="el-GR" sz="2400" b="1" dirty="0" smtClean="0"/>
              <a:t>), </a:t>
            </a:r>
            <a:r>
              <a:rPr lang="el-GR" sz="2000" b="1" dirty="0" smtClean="0"/>
              <a:t>εποπτευόμενο από το Υπουργείο Παιδείας και συνδεδεμένο με τη ΣΗΜΜΥ </a:t>
            </a:r>
            <a:r>
              <a:rPr lang="mr-IN" sz="2000" b="1" dirty="0" smtClean="0"/>
              <a:t>–</a:t>
            </a:r>
            <a:r>
              <a:rPr lang="el-GR" sz="2000" b="1" dirty="0" smtClean="0"/>
              <a:t> ΕΜΠ, αλλ</a:t>
            </a:r>
            <a:r>
              <a:rPr lang="el-GR" sz="2000" b="1" dirty="0" smtClean="0"/>
              <a:t>ά </a:t>
            </a:r>
            <a:r>
              <a:rPr lang="el-GR" sz="2000" b="1" dirty="0" smtClean="0">
                <a:solidFill>
                  <a:srgbClr val="0000FF"/>
                </a:solidFill>
              </a:rPr>
              <a:t>α</a:t>
            </a:r>
            <a:r>
              <a:rPr lang="el-GR" sz="2000" b="1" dirty="0" smtClean="0">
                <a:solidFill>
                  <a:srgbClr val="0000FF"/>
                </a:solidFill>
              </a:rPr>
              <a:t>υτόνομο</a:t>
            </a:r>
            <a:r>
              <a:rPr lang="el-GR" sz="2000" b="1" dirty="0"/>
              <a:t> </a:t>
            </a:r>
            <a:r>
              <a:rPr lang="el-GR" sz="2000" b="1" dirty="0" smtClean="0"/>
              <a:t>με ΔΣ κατ</a:t>
            </a:r>
            <a:r>
              <a:rPr lang="el-GR" sz="2000" b="1" dirty="0" smtClean="0"/>
              <a:t>όπιν εκλογών , και με κανόνες λειτουργίας και πρακτικές του ιδιωτικού τομέα.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9507"/>
          </a:xfrm>
        </p:spPr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Εισαγωγικά - Θεσμικά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241633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01334"/>
              </p:ext>
            </p:extLst>
          </p:nvPr>
        </p:nvGraphicFramePr>
        <p:xfrm>
          <a:off x="467544" y="1268760"/>
          <a:ext cx="83529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Σύντομο ΠΡΟΦΙΛ του ΕΠΙΣΕΥ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3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728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138"/>
            <a:ext cx="9144000" cy="4525962"/>
          </a:xfrm>
        </p:spPr>
        <p:txBody>
          <a:bodyPr/>
          <a:lstStyle/>
          <a:p>
            <a:pPr marL="109537" indent="0">
              <a:buNone/>
            </a:pPr>
            <a:r>
              <a:rPr lang="el-GR" sz="2400" i="1" dirty="0">
                <a:solidFill>
                  <a:srgbClr val="0000FF"/>
                </a:solidFill>
              </a:rPr>
              <a:t>Διεξαγωγή Έρευνας Υψηλής Ποιότητας, Αναπτυξιακές Δραστηριότητες και Παροχή Επιστημονικών Υπηρεσιών σε Δημόσιους και Ιδιωτικούς </a:t>
            </a:r>
            <a:r>
              <a:rPr lang="el-GR" sz="2400" i="1" dirty="0" smtClean="0">
                <a:solidFill>
                  <a:srgbClr val="0000FF"/>
                </a:solidFill>
              </a:rPr>
              <a:t>Φορείς</a:t>
            </a:r>
          </a:p>
          <a:p>
            <a:pPr marL="109537" indent="0">
              <a:buNone/>
            </a:pPr>
            <a:endParaRPr lang="el-GR" sz="2000" dirty="0" smtClean="0">
              <a:solidFill>
                <a:srgbClr val="0000FF"/>
              </a:solidFill>
            </a:endParaRPr>
          </a:p>
          <a:p>
            <a:r>
              <a:rPr lang="el-GR" dirty="0" smtClean="0">
                <a:solidFill>
                  <a:srgbClr val="F8004C"/>
                </a:solidFill>
              </a:rPr>
              <a:t>Χωρίς </a:t>
            </a:r>
            <a:r>
              <a:rPr lang="el-GR" dirty="0">
                <a:solidFill>
                  <a:srgbClr val="F8004C"/>
                </a:solidFill>
              </a:rPr>
              <a:t>Κρατικό Προϋπολογισμό     </a:t>
            </a:r>
            <a:endParaRPr lang="el-GR" dirty="0" smtClean="0">
              <a:solidFill>
                <a:srgbClr val="F8004C"/>
              </a:solidFill>
            </a:endParaRPr>
          </a:p>
          <a:p>
            <a:r>
              <a:rPr lang="el-GR" sz="2400" dirty="0" smtClean="0"/>
              <a:t>Έσοδα </a:t>
            </a:r>
            <a:r>
              <a:rPr lang="el-GR" sz="2400" dirty="0"/>
              <a:t>από </a:t>
            </a:r>
            <a:r>
              <a:rPr lang="el-GR" sz="2400" dirty="0" smtClean="0"/>
              <a:t>τη χρ</a:t>
            </a:r>
            <a:r>
              <a:rPr lang="el-GR" sz="2400" dirty="0"/>
              <a:t>η</a:t>
            </a:r>
            <a:r>
              <a:rPr lang="el-GR" sz="2400" dirty="0" smtClean="0"/>
              <a:t>ματοδότηση και τις έμμεσες δαπάνες (</a:t>
            </a:r>
            <a:r>
              <a:rPr lang="en-US" sz="2400" dirty="0" smtClean="0"/>
              <a:t>overhead) </a:t>
            </a:r>
            <a:r>
              <a:rPr lang="el-GR" sz="2400" dirty="0" smtClean="0"/>
              <a:t>των έργων</a:t>
            </a:r>
            <a:r>
              <a:rPr lang="en-US" sz="2400" dirty="0" smtClean="0"/>
              <a:t> </a:t>
            </a:r>
            <a:r>
              <a:rPr lang="el-GR" sz="2400" dirty="0" smtClean="0"/>
              <a:t>που υλοποιούνται</a:t>
            </a:r>
            <a:endParaRPr lang="el-GR" sz="2400" dirty="0"/>
          </a:p>
          <a:p>
            <a:endParaRPr lang="en-US" sz="2000" dirty="0"/>
          </a:p>
          <a:p>
            <a:r>
              <a:rPr lang="el-GR" sz="2800" dirty="0" smtClean="0">
                <a:solidFill>
                  <a:srgbClr val="0000FF"/>
                </a:solidFill>
              </a:rPr>
              <a:t>Γενικά, όλα </a:t>
            </a:r>
            <a:r>
              <a:rPr lang="el-GR" sz="2800" dirty="0">
                <a:solidFill>
                  <a:srgbClr val="0000FF"/>
                </a:solidFill>
              </a:rPr>
              <a:t>τα έργα </a:t>
            </a:r>
            <a:r>
              <a:rPr lang="el-GR" sz="2800" dirty="0" smtClean="0">
                <a:solidFill>
                  <a:srgbClr val="0000FF"/>
                </a:solidFill>
              </a:rPr>
              <a:t>του ΕΠΙΣΕΥ προέρχονται από διαγωνιστικές / ανταγωνιστικές διαδικασίες</a:t>
            </a:r>
            <a:endParaRPr lang="en-US" sz="2800" dirty="0">
              <a:solidFill>
                <a:srgbClr val="0000FF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Πόροι-Οικονομικά Στοιχεία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96564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10348"/>
          </a:xfrm>
        </p:spPr>
        <p:txBody>
          <a:bodyPr/>
          <a:lstStyle/>
          <a:p>
            <a:r>
              <a:rPr lang="el-GR" sz="2400" dirty="0" smtClean="0">
                <a:solidFill>
                  <a:srgbClr val="F8004C"/>
                </a:solidFill>
              </a:rPr>
              <a:t>Στοιχεία για την τελευταία δωδεκαετία </a:t>
            </a:r>
            <a:r>
              <a:rPr lang="en-US" sz="2400" dirty="0" smtClean="0">
                <a:solidFill>
                  <a:srgbClr val="F8004C"/>
                </a:solidFill>
              </a:rPr>
              <a:t>(2006-201</a:t>
            </a:r>
            <a:r>
              <a:rPr lang="el-GR" sz="2400" dirty="0" smtClean="0">
                <a:solidFill>
                  <a:srgbClr val="F8004C"/>
                </a:solidFill>
              </a:rPr>
              <a:t>7</a:t>
            </a:r>
            <a:r>
              <a:rPr lang="en-US" sz="2400" dirty="0" smtClean="0">
                <a:solidFill>
                  <a:srgbClr val="F8004C"/>
                </a:solidFill>
              </a:rPr>
              <a:t>)</a:t>
            </a:r>
            <a:endParaRPr lang="en-US" sz="2400" dirty="0">
              <a:solidFill>
                <a:srgbClr val="F8004C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192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Το Ινστιτούτο </a:t>
            </a:r>
            <a:r>
              <a:rPr lang="el-GR" dirty="0">
                <a:solidFill>
                  <a:srgbClr val="0000FF"/>
                </a:solidFill>
              </a:rPr>
              <a:t>μ</a:t>
            </a:r>
            <a:r>
              <a:rPr lang="el-GR" dirty="0" smtClean="0">
                <a:solidFill>
                  <a:srgbClr val="0000FF"/>
                </a:solidFill>
              </a:rPr>
              <a:t>ε αριθμούς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5</a:t>
            </a:fld>
            <a:endParaRPr lang="el-GR" altLang="en-US"/>
          </a:p>
        </p:txBody>
      </p: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6084373" y="2022846"/>
            <a:ext cx="2551999" cy="1440000"/>
            <a:chOff x="1835696" y="2295669"/>
            <a:chExt cx="3915817" cy="220955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00" b="11481"/>
            <a:stretch/>
          </p:blipFill>
          <p:spPr>
            <a:xfrm>
              <a:off x="3008313" y="2295669"/>
              <a:ext cx="2743200" cy="220955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05" b="44750"/>
            <a:stretch/>
          </p:blipFill>
          <p:spPr>
            <a:xfrm>
              <a:off x="1835696" y="2410445"/>
              <a:ext cx="1545509" cy="1980000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3945396" y="1974530"/>
            <a:ext cx="1567369" cy="1440000"/>
            <a:chOff x="3544897" y="2357566"/>
            <a:chExt cx="1567369" cy="144000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049" b="20201"/>
            <a:stretch/>
          </p:blipFill>
          <p:spPr>
            <a:xfrm>
              <a:off x="3544897" y="2357566"/>
              <a:ext cx="1567369" cy="144000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062856" y="2833772"/>
              <a:ext cx="5314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Helvetica" charset="0"/>
                  <a:ea typeface="Helvetica" charset="0"/>
                  <a:cs typeface="Helvetica" charset="0"/>
                </a:rPr>
                <a:t>7</a:t>
              </a:r>
              <a:endParaRPr lang="en-US" sz="28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463753" y="1879381"/>
            <a:ext cx="2896506" cy="1440000"/>
            <a:chOff x="429274" y="4021358"/>
            <a:chExt cx="4306694" cy="214107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2650" r="20387" b="27950"/>
            <a:stretch/>
          </p:blipFill>
          <p:spPr>
            <a:xfrm>
              <a:off x="429274" y="4138676"/>
              <a:ext cx="2183931" cy="2016224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101" r="13250" b="58679"/>
            <a:stretch/>
          </p:blipFill>
          <p:spPr>
            <a:xfrm>
              <a:off x="2356256" y="4021358"/>
              <a:ext cx="2379712" cy="2141076"/>
            </a:xfrm>
            <a:prstGeom prst="rect">
              <a:avLst/>
            </a:prstGeom>
          </p:spPr>
        </p:pic>
      </p:grp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80" t="44750" r="15876" b="24800"/>
          <a:stretch/>
        </p:blipFill>
        <p:spPr>
          <a:xfrm>
            <a:off x="1544822" y="4252144"/>
            <a:ext cx="1220747" cy="1392289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4900469" y="4216942"/>
            <a:ext cx="2370275" cy="1427490"/>
            <a:chOff x="5253455" y="2289382"/>
            <a:chExt cx="2370275" cy="1427490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01" b="60438"/>
            <a:stretch/>
          </p:blipFill>
          <p:spPr>
            <a:xfrm>
              <a:off x="5253455" y="2289382"/>
              <a:ext cx="1508125" cy="142749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7092280" y="2956882"/>
              <a:ext cx="531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Helvetica" charset="0"/>
                  <a:ea typeface="Helvetica" charset="0"/>
                  <a:cs typeface="Helvetica" charset="0"/>
                </a:rPr>
                <a:t>m</a:t>
              </a:r>
              <a:endParaRPr lang="en-US" sz="28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544823" y="5685479"/>
            <a:ext cx="258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Αριθμός έργων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16016" y="5733256"/>
            <a:ext cx="3560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Συνολικός Προϋπολογισμός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44208" y="3429000"/>
            <a:ext cx="23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Απασχολούμενο Προσωπικό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91880" y="342900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Τομείς Έρευνας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1508" y="3469831"/>
            <a:ext cx="289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Εργαστήρια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00" b="11481"/>
          <a:stretch/>
        </p:blipFill>
        <p:spPr>
          <a:xfrm>
            <a:off x="2555776" y="4149080"/>
            <a:ext cx="1787786" cy="1440000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619672" y="4509120"/>
            <a:ext cx="289650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Helvetica" charset="0"/>
                <a:ea typeface="Helvetica" charset="0"/>
                <a:cs typeface="Helvetica" charset="0"/>
              </a:rPr>
              <a:t>&gt;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68144" y="2420888"/>
            <a:ext cx="289650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 smtClean="0">
                <a:latin typeface="Helvetica" charset="0"/>
                <a:ea typeface="Helvetica" charset="0"/>
                <a:cs typeface="Helvetica" charset="0"/>
              </a:rPr>
              <a:t>&gt;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588224" y="4221088"/>
            <a:ext cx="1440160" cy="1368152"/>
          </a:xfrm>
          <a:prstGeom prst="ellipse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&gt;</a:t>
            </a:r>
            <a:r>
              <a:rPr lang="el-GR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180</a:t>
            </a:r>
            <a:r>
              <a:rPr lang="en-US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m</a:t>
            </a:r>
            <a:r>
              <a:rPr lang="el-GR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Euro</a:t>
            </a:r>
            <a:endParaRPr lang="en-US" sz="1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8509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Έργα </a:t>
            </a:r>
            <a:r>
              <a:rPr lang="mr-IN" dirty="0" smtClean="0">
                <a:solidFill>
                  <a:srgbClr val="0000FF"/>
                </a:solidFill>
              </a:rPr>
              <a:t>–</a:t>
            </a:r>
            <a:r>
              <a:rPr lang="el-GR" dirty="0" smtClean="0">
                <a:solidFill>
                  <a:srgbClr val="0000FF"/>
                </a:solidFill>
              </a:rPr>
              <a:t> Προϋπολογισμοί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6</a:t>
            </a:fld>
            <a:endParaRPr lang="el-GR" alt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16401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5247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507288" cy="4525962"/>
          </a:xfrm>
        </p:spPr>
        <p:txBody>
          <a:bodyPr/>
          <a:lstStyle/>
          <a:p>
            <a:r>
              <a:rPr lang="el-GR" sz="2800" dirty="0" smtClean="0"/>
              <a:t>Οι Καθηγητές της ΣΗΜΜΥ, οι Μόνιμοι Ερευνητές του ΕΠΙΣΕΥ,  Φοιτητές, Εξωτερικοί Συνεργάτες </a:t>
            </a:r>
            <a:r>
              <a:rPr lang="mr-IN" sz="2800" dirty="0" smtClean="0"/>
              <a:t>–</a:t>
            </a:r>
            <a:r>
              <a:rPr lang="el-GR" sz="2800" dirty="0" smtClean="0"/>
              <a:t> Ερευνητές, Νέοι Επιστήμονες</a:t>
            </a:r>
          </a:p>
          <a:p>
            <a:endParaRPr lang="el-GR" sz="2800" dirty="0"/>
          </a:p>
          <a:p>
            <a:r>
              <a:rPr lang="el-GR" sz="2800" dirty="0">
                <a:solidFill>
                  <a:srgbClr val="F8004C"/>
                </a:solidFill>
              </a:rPr>
              <a:t>Β</a:t>
            </a:r>
            <a:r>
              <a:rPr lang="el-GR" sz="2800" dirty="0" smtClean="0">
                <a:solidFill>
                  <a:srgbClr val="F8004C"/>
                </a:solidFill>
              </a:rPr>
              <a:t>άση </a:t>
            </a:r>
            <a:r>
              <a:rPr lang="el-GR" sz="2800" dirty="0">
                <a:solidFill>
                  <a:srgbClr val="F8004C"/>
                </a:solidFill>
              </a:rPr>
              <a:t>των </a:t>
            </a:r>
            <a:r>
              <a:rPr lang="el-GR" sz="2800" dirty="0" smtClean="0">
                <a:solidFill>
                  <a:srgbClr val="F8004C"/>
                </a:solidFill>
              </a:rPr>
              <a:t>επιτυχιών είναι η </a:t>
            </a:r>
            <a:r>
              <a:rPr lang="el-GR" sz="2800" b="1" dirty="0">
                <a:solidFill>
                  <a:srgbClr val="FF0000"/>
                </a:solidFill>
              </a:rPr>
              <a:t>εξαιρετικά υψηλή ποιότητα </a:t>
            </a:r>
            <a:r>
              <a:rPr lang="el-GR" sz="2800" b="1" dirty="0" smtClean="0">
                <a:solidFill>
                  <a:srgbClr val="FF0000"/>
                </a:solidFill>
              </a:rPr>
              <a:t>και αριστεία των ερευνητικών ομάδων των έργων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Ερευνητικό Προσωπικό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7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91406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Προσωπικό του ΕΠΙΣΕΥ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8</a:t>
            </a:fld>
            <a:endParaRPr lang="el-GR" altLang="en-US"/>
          </a:p>
        </p:txBody>
      </p:sp>
      <p:pic>
        <p:nvPicPr>
          <p:cNvPr id="7" name="Chart 28"/>
          <p:cNvPicPr>
            <a:picLocks noGrp="1"/>
          </p:cNvPicPr>
          <p:nvPr>
            <p:ph idx="1"/>
          </p:nvPr>
        </p:nvPicPr>
        <p:blipFill>
          <a:blip r:embed="rId2" cstate="print"/>
          <a:srcRect t="12749" b="12749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4224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525962"/>
          </a:xfrm>
        </p:spPr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Font typeface="Wingdings 3" charset="2"/>
              <a:buChar char=""/>
            </a:pPr>
            <a:r>
              <a:rPr lang="el-GR" sz="2400" dirty="0"/>
              <a:t>Τα Ερευνητικά / Αναπτυξιακά </a:t>
            </a:r>
            <a:r>
              <a:rPr lang="el-GR" sz="2400" dirty="0" smtClean="0"/>
              <a:t>έργα </a:t>
            </a:r>
            <a:r>
              <a:rPr lang="el-GR" sz="2400" dirty="0"/>
              <a:t>υλοποιούνται στα </a:t>
            </a:r>
            <a:r>
              <a:rPr lang="el-GR" sz="2400" dirty="0" smtClean="0"/>
              <a:t>περισσότερα </a:t>
            </a:r>
            <a:r>
              <a:rPr lang="el-GR" sz="2400" dirty="0"/>
              <a:t>των 25 ΕΡΓΑΣΤΗΡΙΑ, κατανεμημένα εντός του Εθνικού Μετσοβίου Πολυτεχνείου</a:t>
            </a:r>
            <a:r>
              <a:rPr lang="el-GR" sz="2400" dirty="0" smtClean="0"/>
              <a:t>.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 3" charset="2"/>
              <a:buChar char=""/>
            </a:pPr>
            <a:endParaRPr lang="el-GR" sz="2400" dirty="0"/>
          </a:p>
          <a:p>
            <a:pPr marL="365125" lvl="1" indent="-255588">
              <a:spcBef>
                <a:spcPts val="400"/>
              </a:spcBef>
              <a:buSzPct val="68000"/>
              <a:buFont typeface="Wingdings 3" charset="2"/>
              <a:buChar char=""/>
            </a:pPr>
            <a:r>
              <a:rPr lang="el-GR" sz="2800" dirty="0" smtClean="0"/>
              <a:t>Τα </a:t>
            </a:r>
            <a:r>
              <a:rPr lang="el-GR" sz="2800" dirty="0"/>
              <a:t>Ε</a:t>
            </a:r>
            <a:r>
              <a:rPr lang="el-GR" sz="2800" dirty="0" smtClean="0"/>
              <a:t>ργαστήρια είναι τα κύτταρα του </a:t>
            </a:r>
            <a:r>
              <a:rPr lang="el-GR" sz="2800" dirty="0"/>
              <a:t>ΕΠΙΣΕΥ</a:t>
            </a:r>
            <a:r>
              <a:rPr lang="el-GR" dirty="0"/>
              <a:t> </a:t>
            </a:r>
            <a:endParaRPr lang="el-GR" dirty="0" smtClean="0"/>
          </a:p>
          <a:p>
            <a:pPr lvl="1"/>
            <a:r>
              <a:rPr lang="el-GR" dirty="0" smtClean="0"/>
              <a:t>Υψηλές τεχνικές δυνατότητες </a:t>
            </a:r>
          </a:p>
          <a:p>
            <a:pPr lvl="1"/>
            <a:r>
              <a:rPr lang="el-GR" dirty="0"/>
              <a:t>Μ</a:t>
            </a:r>
            <a:r>
              <a:rPr lang="el-GR" dirty="0" smtClean="0"/>
              <a:t>ικρές τοπικές διοικητικές υποδομές</a:t>
            </a:r>
          </a:p>
          <a:p>
            <a:pPr lvl="1"/>
            <a:endParaRPr lang="el-GR" dirty="0" smtClean="0"/>
          </a:p>
          <a:p>
            <a:r>
              <a:rPr lang="el-GR" dirty="0" smtClean="0">
                <a:solidFill>
                  <a:srgbClr val="0000FF"/>
                </a:solidFill>
              </a:rPr>
              <a:t>Η Διαχείριση των έργων του ΕΠΙΣΕΥ γίνεται</a:t>
            </a:r>
            <a:r>
              <a:rPr lang="el-GR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από έμπειρο, ικανό, ολιγομελές (15 άτομα) μόνιμο διοικητικό / οικονομικό προσωπικό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ΔΟΜΗ - ΛΕΙΤΟΥΡΓΙΑ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B27BD-4A39-6B44-8B2E-C8E23C37053F}" type="datetime1">
              <a:rPr lang="el-GR" smtClean="0"/>
              <a:pPr>
                <a:defRPr/>
              </a:pPr>
              <a:t>27/11/17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446-F847-854D-9962-DFF56E08FC04}" type="slidenum">
              <a:rPr lang="el-GR" altLang="en-US" smtClean="0"/>
              <a:pPr/>
              <a:t>9</a:t>
            </a:fld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18811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872</TotalTime>
  <Words>676</Words>
  <Application>Microsoft Macintosh PowerPoint</Application>
  <PresentationFormat>On-screen Show (4:3)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ΕΠΙΣΕΥ – Ερευνητικό Πανεπιστημιακό Ινστιτούτο  Συστημάτων Επικοινωνιών και Υπολογιστών   ICCS -   Institute of Communication and Computer Systems  Ιωάννης Βασιλείου, Πρόεδρος ΔΣ και Διευθυντής </vt:lpstr>
      <vt:lpstr>Εισαγωγικά - Θεσμικά</vt:lpstr>
      <vt:lpstr>Σύντομο ΠΡΟΦΙΛ του ΕΠΙΣΕΥ</vt:lpstr>
      <vt:lpstr>Πόροι-Οικονομικά Στοιχεία</vt:lpstr>
      <vt:lpstr>Το Ινστιτούτο με αριθμούς</vt:lpstr>
      <vt:lpstr>Έργα – Προϋπολογισμοί</vt:lpstr>
      <vt:lpstr>Ερευνητικό Προσωπικό</vt:lpstr>
      <vt:lpstr>Προσωπικό του ΕΠΙΣΕΥ</vt:lpstr>
      <vt:lpstr>ΔΟΜΗ - ΛΕΙΤΟΥΡΓΙΑ</vt:lpstr>
      <vt:lpstr>Ευρωπαϊκά Έργα / Έτος / Πλαίσιο Προγράμματος και Είδος Συμμετοχής </vt:lpstr>
      <vt:lpstr>Περιβάλλον-Εξέλιξη - Συνεισφορά</vt:lpstr>
      <vt:lpstr>Εξέλιξη – Συνεισφορά (2)</vt:lpstr>
      <vt:lpstr>ΝΑΙ, υπάρχουν πάντα δυσκολίες!!!</vt:lpstr>
      <vt:lpstr>Πολλοί οι πρωτεργάτες και οι συντελεστές, μεταξύ αυτών...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ICCS -   Institute of Communication and Computer Systems  Computer Networks Laboratory</dc:title>
  <dc:creator>Costas</dc:creator>
  <cp:lastModifiedBy>Yannis Vassiliou</cp:lastModifiedBy>
  <cp:revision>203</cp:revision>
  <cp:lastPrinted>2017-11-27T08:42:57Z</cp:lastPrinted>
  <dcterms:created xsi:type="dcterms:W3CDTF">2016-02-08T10:37:13Z</dcterms:created>
  <dcterms:modified xsi:type="dcterms:W3CDTF">2017-11-27T09:04:29Z</dcterms:modified>
</cp:coreProperties>
</file>